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2" r:id="rId2"/>
  </p:sldMasterIdLst>
  <p:notesMasterIdLst>
    <p:notesMasterId r:id="rId21"/>
  </p:notesMasterIdLst>
  <p:sldIdLst>
    <p:sldId id="259" r:id="rId3"/>
    <p:sldId id="258" r:id="rId4"/>
    <p:sldId id="261" r:id="rId5"/>
    <p:sldId id="260" r:id="rId6"/>
    <p:sldId id="262" r:id="rId7"/>
    <p:sldId id="263" r:id="rId8"/>
    <p:sldId id="265" r:id="rId9"/>
    <p:sldId id="264" r:id="rId10"/>
    <p:sldId id="268" r:id="rId11"/>
    <p:sldId id="277" r:id="rId12"/>
    <p:sldId id="269" r:id="rId13"/>
    <p:sldId id="267" r:id="rId14"/>
    <p:sldId id="270" r:id="rId15"/>
    <p:sldId id="271" r:id="rId16"/>
    <p:sldId id="273" r:id="rId17"/>
    <p:sldId id="274" r:id="rId18"/>
    <p:sldId id="275" r:id="rId19"/>
    <p:sldId id="276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9359D25-7E63-3244-8058-AB56F89D01F9}">
          <p14:sldIdLst>
            <p14:sldId id="259"/>
          </p14:sldIdLst>
        </p14:section>
        <p14:section name="Introduction" id="{92B9C2A9-D723-B24A-B97E-408ECB39020E}">
          <p14:sldIdLst>
            <p14:sldId id="258"/>
          </p14:sldIdLst>
        </p14:section>
        <p14:section name="Notation" id="{868D2127-B54E-7142-A527-33B7D5AEB549}">
          <p14:sldIdLst>
            <p14:sldId id="261"/>
          </p14:sldIdLst>
        </p14:section>
        <p14:section name="FindSymmetry" id="{4A191724-AE28-3D4C-A1D9-FA742ED5C98D}">
          <p14:sldIdLst>
            <p14:sldId id="260"/>
            <p14:sldId id="262"/>
            <p14:sldId id="263"/>
            <p14:sldId id="265"/>
          </p14:sldIdLst>
        </p14:section>
        <p14:section name="GensymmetryTB" id="{055716D1-BE53-1148-85AE-F30B0D85B09A}">
          <p14:sldIdLst>
            <p14:sldId id="264"/>
            <p14:sldId id="268"/>
            <p14:sldId id="277"/>
            <p14:sldId id="269"/>
            <p14:sldId id="267"/>
          </p14:sldIdLst>
        </p14:section>
        <p14:section name="Gen kp" id="{E42E1A90-81C6-F949-BCE1-FD3C160D4B63}">
          <p14:sldIdLst>
            <p14:sldId id="270"/>
            <p14:sldId id="271"/>
            <p14:sldId id="273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49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4B2E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21"/>
    <p:restoredTop sz="94795"/>
  </p:normalViewPr>
  <p:slideViewPr>
    <p:cSldViewPr snapToGrid="0" snapToObjects="1" showGuides="1">
      <p:cViewPr varScale="1">
        <p:scale>
          <a:sx n="280" d="100"/>
          <a:sy n="280" d="100"/>
        </p:scale>
        <p:origin x="1168" y="192"/>
      </p:cViewPr>
      <p:guideLst>
        <p:guide orient="horz" pos="1620"/>
        <p:guide pos="49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870D7-0F71-4D40-84AD-DA6CE81EDD27}" type="datetimeFigureOut">
              <a:rPr kumimoji="1" lang="zh-CN" altLang="en-US" smtClean="0"/>
              <a:t>2021/6/28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7CBA4-C7B3-3144-B2C2-4023DDBA79E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8287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zh-CN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其优越性在于，如果我们记除去单位矩阵的这15个矩阵为, 那么有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0" lang="en-US" altLang="zh-CN" sz="12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l-GR" altLang="zh-CN" sz="12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l-GR" altLang="zh-CN" sz="12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US" altLang="zh-CN" sz="12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kumimoji="0" lang="en-US" altLang="zh-CN" sz="12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  <m:sSub>
                          <m:sSubPr>
                            <m:ctrlPr>
                              <a:rPr kumimoji="0" lang="el-GR" altLang="zh-CN" sz="12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l-GR" altLang="zh-CN" sz="12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kumimoji="0" lang="en-US" altLang="zh-CN" sz="12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kumimoji="0" lang="el-GR" altLang="zh-CN" sz="12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kumimoji="0" lang="el-GR" altLang="zh-CN" sz="12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l-GR" altLang="zh-CN" sz="12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kumimoji="0" lang="en-US" altLang="zh-CN" sz="12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l-GR" altLang="zh-CN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𝕀</m:t>
                    </m:r>
                  </m:oMath>
                </a14:m>
                <a:r>
                  <a:rPr kumimoji="0" lang="zh-CN" altLang="zh-CN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,从而哈密顿本征值可以一眼看出。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zh-CN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其优越性在于，如果我们记除去单位矩阵的这15个矩阵为, 那么有</a:t>
                </a: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rPr>
                  <a:t>{</a:t>
                </a:r>
                <a:r>
                  <a:rPr kumimoji="0" lang="el-GR" altLang="zh-CN" sz="12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rPr>
                  <a:t>Γ_(</a:t>
                </a: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rPr>
                  <a:t>i,</a:t>
                </a:r>
                <a:r>
                  <a:rPr kumimoji="0" lang="el-GR" altLang="zh-CN" sz="12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rPr>
                  <a:t>) Γ_</a:t>
                </a: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rPr>
                  <a:t>𝑗 }</a:t>
                </a:r>
                <a:r>
                  <a:rPr kumimoji="0" lang="el-GR" altLang="zh-CN" sz="12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rPr>
                  <a:t>=2𝛿_</a:t>
                </a: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rPr>
                  <a:t>𝑖𝑗</a:t>
                </a:r>
                <a:r>
                  <a:rPr kumimoji="0" lang="el-GR" altLang="zh-CN" sz="12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l-GR" altLang="zh-CN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𝕀</a:t>
                </a:r>
                <a:r>
                  <a:rPr kumimoji="0" lang="zh-CN" altLang="zh-CN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,从而哈密顿本征值可以一眼看出。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7CBA4-C7B3-3144-B2C2-4023DDBA79E2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2102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zh-CN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其优越性在于，如果我们记除去单位矩阵的这15个矩阵为, 那么有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0" lang="en-US" altLang="zh-CN" sz="12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l-GR" altLang="zh-CN" sz="12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l-GR" altLang="zh-CN" sz="12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US" altLang="zh-CN" sz="12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kumimoji="0" lang="en-US" altLang="zh-CN" sz="12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  <m:sSub>
                          <m:sSubPr>
                            <m:ctrlPr>
                              <a:rPr kumimoji="0" lang="el-GR" altLang="zh-CN" sz="12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l-GR" altLang="zh-CN" sz="12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kumimoji="0" lang="en-US" altLang="zh-CN" sz="12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kumimoji="0" lang="el-GR" altLang="zh-CN" sz="12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kumimoji="0" lang="el-GR" altLang="zh-CN" sz="12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l-GR" altLang="zh-CN" sz="12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kumimoji="0" lang="en-US" altLang="zh-CN" sz="12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l-GR" altLang="zh-CN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𝕀</m:t>
                    </m:r>
                  </m:oMath>
                </a14:m>
                <a:r>
                  <a:rPr kumimoji="0" lang="zh-CN" altLang="zh-CN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,从而哈密顿本征值可以一眼看出。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zh-CN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其优越性在于，如果我们记除去单位矩阵的这15个矩阵为, 那么有</a:t>
                </a: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rPr>
                  <a:t>{</a:t>
                </a:r>
                <a:r>
                  <a:rPr kumimoji="0" lang="el-GR" altLang="zh-CN" sz="12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rPr>
                  <a:t>Γ_(</a:t>
                </a: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rPr>
                  <a:t>i,</a:t>
                </a:r>
                <a:r>
                  <a:rPr kumimoji="0" lang="el-GR" altLang="zh-CN" sz="12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rPr>
                  <a:t>) Γ_</a:t>
                </a: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rPr>
                  <a:t>𝑗 }</a:t>
                </a:r>
                <a:r>
                  <a:rPr kumimoji="0" lang="el-GR" altLang="zh-CN" sz="12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rPr>
                  <a:t>=2𝛿_</a:t>
                </a: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rPr>
                  <a:t>𝑖𝑗</a:t>
                </a:r>
                <a:r>
                  <a:rPr kumimoji="0" lang="el-GR" altLang="zh-CN" sz="12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l-GR" altLang="zh-CN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𝕀</a:t>
                </a:r>
                <a:r>
                  <a:rPr kumimoji="0" lang="zh-CN" altLang="zh-CN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,从而哈密顿本征值可以一眼看出。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7CBA4-C7B3-3144-B2C2-4023DDBA79E2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4252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61" y="3426449"/>
            <a:ext cx="1597439" cy="139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0375" y="644993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DAB67C6-8F3C-DB4B-9384-44D9FEC81FB1}"/>
              </a:ext>
            </a:extLst>
          </p:cNvPr>
          <p:cNvSpPr/>
          <p:nvPr userDrawn="1"/>
        </p:nvSpPr>
        <p:spPr>
          <a:xfrm>
            <a:off x="6814613" y="4558725"/>
            <a:ext cx="270779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dwardian Script ITC" panose="030303020407070D0804" pitchFamily="66" charset="0"/>
              </a:rPr>
              <a:t>BUAA</a:t>
            </a:r>
            <a:endParaRPr lang="zh-CN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dwardian Script ITC" panose="030303020407070D08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783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2320239"/>
            <a:ext cx="8197114" cy="2251761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0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>
              <a:defRPr sz="16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0375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chemeClr val="tx2"/>
                </a:solidFill>
                <a:latin typeface="Uni Sans" charset="0"/>
                <a:ea typeface="Uni Sans" charset="0"/>
                <a:cs typeface="Uni Sans" charset="0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REGULAR, 24 PT.)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74" y="1363508"/>
            <a:ext cx="1090095" cy="963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0375" y="370622"/>
            <a:ext cx="8184662" cy="993775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8BB6A3D-9036-6B49-8CAE-9951A08B646E}"/>
              </a:ext>
            </a:extLst>
          </p:cNvPr>
          <p:cNvSpPr/>
          <p:nvPr userDrawn="1"/>
        </p:nvSpPr>
        <p:spPr>
          <a:xfrm>
            <a:off x="6814613" y="4558725"/>
            <a:ext cx="270779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dwardian Script ITC" panose="030303020407070D0804" pitchFamily="66" charset="0"/>
              </a:rPr>
              <a:t>BUAA</a:t>
            </a:r>
            <a:endParaRPr lang="zh-CN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dwardian Script ITC" panose="030303020407070D08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143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1730667"/>
            <a:ext cx="8197114" cy="2365901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0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>
              <a:defRPr sz="16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74" y="1363508"/>
            <a:ext cx="1090095" cy="963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7923" y="369733"/>
            <a:ext cx="8197114" cy="993775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93D0901-1A5E-7F44-86C0-BFDE5ADD462A}"/>
              </a:ext>
            </a:extLst>
          </p:cNvPr>
          <p:cNvSpPr/>
          <p:nvPr userDrawn="1"/>
        </p:nvSpPr>
        <p:spPr>
          <a:xfrm>
            <a:off x="6814613" y="4558725"/>
            <a:ext cx="270779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dwardian Script ITC" panose="030303020407070D0804" pitchFamily="66" charset="0"/>
              </a:rPr>
              <a:t>BUAA</a:t>
            </a:r>
            <a:endParaRPr lang="zh-CN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dwardian Script ITC" panose="030303020407070D08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922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8081" y="3426449"/>
            <a:ext cx="1600200" cy="139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81" y="4599009"/>
            <a:ext cx="2425226" cy="2132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0375" y="644993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DCB38B8-23DF-8742-B7E5-6D651A6EB615}"/>
              </a:ext>
            </a:extLst>
          </p:cNvPr>
          <p:cNvSpPr/>
          <p:nvPr userDrawn="1"/>
        </p:nvSpPr>
        <p:spPr>
          <a:xfrm>
            <a:off x="6814613" y="4558725"/>
            <a:ext cx="270779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dwardian Script ITC" panose="030303020407070D0804" pitchFamily="66" charset="0"/>
              </a:rPr>
              <a:t>BUAA</a:t>
            </a:r>
            <a:endParaRPr lang="zh-CN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dwardian Script ITC" panose="030303020407070D08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8081" y="3426449"/>
            <a:ext cx="1600200" cy="139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0376" y="644993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8EBF5C4-162F-B44C-887A-E231CA8D6CEC}"/>
              </a:ext>
            </a:extLst>
          </p:cNvPr>
          <p:cNvSpPr/>
          <p:nvPr userDrawn="1"/>
        </p:nvSpPr>
        <p:spPr>
          <a:xfrm>
            <a:off x="6814613" y="4558725"/>
            <a:ext cx="270779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dwardian Script ITC" panose="030303020407070D0804" pitchFamily="66" charset="0"/>
              </a:rPr>
              <a:t>BUAA</a:t>
            </a:r>
            <a:endParaRPr lang="zh-CN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dwardian Script ITC" panose="030303020407070D08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068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5381" y="1364403"/>
            <a:ext cx="1103781" cy="963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9031" y="1363508"/>
            <a:ext cx="1103781" cy="96362"/>
          </a:xfrm>
          <a:prstGeom prst="rect">
            <a:avLst/>
          </a:prstGeom>
        </p:spPr>
      </p:pic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2320239"/>
            <a:ext cx="8197114" cy="2251761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0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>
              <a:defRPr sz="16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0375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chemeClr val="tx2"/>
                </a:solidFill>
                <a:latin typeface="Uni Sans" charset="0"/>
                <a:ea typeface="Uni Sans" charset="0"/>
                <a:cs typeface="Uni Sans" charset="0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REGULAR, 24 PT.)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0375" y="368838"/>
            <a:ext cx="8184662" cy="993775"/>
          </a:xfrm>
          <a:prstGeom prst="rect">
            <a:avLst/>
          </a:prstGeom>
        </p:spPr>
        <p:txBody>
          <a:bodyPr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B851714-8CD1-C842-9087-358FE6093E16}"/>
              </a:ext>
            </a:extLst>
          </p:cNvPr>
          <p:cNvSpPr/>
          <p:nvPr userDrawn="1"/>
        </p:nvSpPr>
        <p:spPr>
          <a:xfrm>
            <a:off x="6814613" y="4558725"/>
            <a:ext cx="270779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dwardian Script ITC" panose="030303020407070D0804" pitchFamily="66" charset="0"/>
              </a:rPr>
              <a:t>BUAA</a:t>
            </a:r>
            <a:endParaRPr lang="zh-CN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dwardian Script ITC" panose="030303020407070D08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9031" y="1363508"/>
            <a:ext cx="1103781" cy="96362"/>
          </a:xfrm>
          <a:prstGeom prst="rect">
            <a:avLst/>
          </a:prstGeom>
        </p:spPr>
      </p:pic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1730667"/>
            <a:ext cx="8197114" cy="2365901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0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>
              <a:defRPr sz="16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0375" y="369733"/>
            <a:ext cx="8184662" cy="993775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E55C6FE-1A30-8D4C-A85D-BD73F2DC309B}"/>
              </a:ext>
            </a:extLst>
          </p:cNvPr>
          <p:cNvSpPr/>
          <p:nvPr userDrawn="1"/>
        </p:nvSpPr>
        <p:spPr>
          <a:xfrm>
            <a:off x="6814613" y="4558725"/>
            <a:ext cx="270779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dwardian Script ITC" panose="030303020407070D0804" pitchFamily="66" charset="0"/>
              </a:rPr>
              <a:t>BUAA</a:t>
            </a:r>
            <a:endParaRPr lang="zh-CN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dwardian Script ITC" panose="030303020407070D08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9031" y="1363508"/>
            <a:ext cx="1103781" cy="96362"/>
          </a:xfrm>
          <a:prstGeom prst="rect">
            <a:avLst/>
          </a:prstGeom>
        </p:spPr>
      </p:pic>
      <p:sp>
        <p:nvSpPr>
          <p:cNvPr id="9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447923" y="1724977"/>
            <a:ext cx="8184662" cy="2961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chemeClr val="tx1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0375" y="369733"/>
            <a:ext cx="8172210" cy="993775"/>
          </a:xfrm>
          <a:prstGeom prst="rect">
            <a:avLst/>
          </a:prstGeom>
        </p:spPr>
        <p:txBody>
          <a:bodyPr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80000">
              <a:schemeClr val="accent2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6496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5" r:id="rId2"/>
    <p:sldLayoutId id="2147483656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8" r:id="rId2"/>
    <p:sldLayoutId id="2147483663" r:id="rId3"/>
    <p:sldLayoutId id="2147483664" r:id="rId4"/>
    <p:sldLayoutId id="2147483665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90.png"/><Relationship Id="rId7" Type="http://schemas.openxmlformats.org/officeDocument/2006/relationships/image" Target="../media/image7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hyperlink" Target="http://dx.doi.org/10.1103/PhysRevLett.103.266801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hyperlink" Target="https://doi.org/10.1126/science.1133734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s://doi.org/10.1038/nphys1270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hyperlink" Target="https://doi.org/10.1103/PhysRevLett.122.186801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qsymm.readthedocs.io/en/latest/tutorial/tutorial.html" TargetMode="External"/><Relationship Id="rId5" Type="http://schemas.openxmlformats.org/officeDocument/2006/relationships/hyperlink" Target="https://github.com/quantum-tinkerer/qsymm" TargetMode="Externa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qsymm.readthedocs.io/en/latest/reference/qsymm.model.html#qsymm.model.Model" TargetMode="External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hyperlink" Target="https://qsymm.readthedocs.io/en/latest/reference/qsymm.symmetry_finder.html#qsymm.symmetry_finder.symmetries" TargetMode="External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39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Qsymm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8DD4560-B3D7-9140-9E30-A4BC4850867A}"/>
              </a:ext>
            </a:extLst>
          </p:cNvPr>
          <p:cNvSpPr txBox="1"/>
          <p:nvPr/>
        </p:nvSpPr>
        <p:spPr>
          <a:xfrm>
            <a:off x="4104409" y="2067791"/>
            <a:ext cx="379084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3600" dirty="0"/>
              <a:t>Find symmetry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3600" dirty="0"/>
              <a:t>Gen symmetry TB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3600" dirty="0"/>
              <a:t>Gen kp</a:t>
            </a:r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FD2D3FF-FA45-F64F-A785-15AF6FD96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40A7C9C-4F40-6E40-8729-EDF066C0FCD8}"/>
              </a:ext>
            </a:extLst>
          </p:cNvPr>
          <p:cNvGrpSpPr/>
          <p:nvPr/>
        </p:nvGrpSpPr>
        <p:grpSpPr>
          <a:xfrm>
            <a:off x="427629" y="1718061"/>
            <a:ext cx="4339062" cy="2592925"/>
            <a:chOff x="427629" y="1718061"/>
            <a:chExt cx="4339062" cy="259292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6FA3217-879F-DD41-A705-7708431BA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7629" y="1849027"/>
              <a:ext cx="4284525" cy="2461959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54EE180-D625-8143-964E-4339DA7CEE0E}"/>
                </a:ext>
              </a:extLst>
            </p:cNvPr>
            <p:cNvSpPr/>
            <p:nvPr/>
          </p:nvSpPr>
          <p:spPr>
            <a:xfrm>
              <a:off x="1624084" y="3571164"/>
              <a:ext cx="2324669" cy="468573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E01C1D1-1BD4-3444-94EB-1748FA0A89BB}"/>
                </a:ext>
              </a:extLst>
            </p:cNvPr>
            <p:cNvSpPr/>
            <p:nvPr/>
          </p:nvSpPr>
          <p:spPr>
            <a:xfrm>
              <a:off x="1624084" y="3094118"/>
              <a:ext cx="2324669" cy="468573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101711E-12A4-0440-B96E-4C1325A5DEAD}"/>
                </a:ext>
              </a:extLst>
            </p:cNvPr>
            <p:cNvSpPr txBox="1"/>
            <p:nvPr/>
          </p:nvSpPr>
          <p:spPr>
            <a:xfrm>
              <a:off x="4234433" y="3620784"/>
              <a:ext cx="471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j=1</a:t>
              </a:r>
              <a:endParaRPr kumimoji="1"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5A65251-965D-1646-972A-09FC1EEC766D}"/>
                </a:ext>
              </a:extLst>
            </p:cNvPr>
            <p:cNvSpPr txBox="1"/>
            <p:nvPr/>
          </p:nvSpPr>
          <p:spPr>
            <a:xfrm>
              <a:off x="4234433" y="3199206"/>
              <a:ext cx="471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j=2</a:t>
              </a:r>
              <a:endParaRPr kumimoji="1"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A385E4F-E620-F84F-BE93-040BDCC8F7E6}"/>
                </a:ext>
              </a:extLst>
            </p:cNvPr>
            <p:cNvSpPr/>
            <p:nvPr/>
          </p:nvSpPr>
          <p:spPr>
            <a:xfrm>
              <a:off x="1624083" y="2621308"/>
              <a:ext cx="2324669" cy="468573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D0BA449-B895-FC46-BCC0-C2F16C005FC6}"/>
                </a:ext>
              </a:extLst>
            </p:cNvPr>
            <p:cNvSpPr/>
            <p:nvPr/>
          </p:nvSpPr>
          <p:spPr>
            <a:xfrm>
              <a:off x="1624083" y="2148498"/>
              <a:ext cx="2324669" cy="468573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66C5181-F660-8140-AF35-F7FD4CC971DF}"/>
                </a:ext>
              </a:extLst>
            </p:cNvPr>
            <p:cNvSpPr txBox="1"/>
            <p:nvPr/>
          </p:nvSpPr>
          <p:spPr>
            <a:xfrm>
              <a:off x="2661313" y="1718061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…</a:t>
              </a:r>
              <a:endParaRPr kumimoji="1"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E06DF18-2A08-D642-BA48-06401EB9E1AF}"/>
                </a:ext>
              </a:extLst>
            </p:cNvPr>
            <p:cNvSpPr txBox="1"/>
            <p:nvPr/>
          </p:nvSpPr>
          <p:spPr>
            <a:xfrm>
              <a:off x="1214546" y="3620784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…</a:t>
              </a:r>
              <a:endParaRPr kumimoji="1"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A71B906-84CC-114A-A155-A72EDA6D7C7E}"/>
                </a:ext>
              </a:extLst>
            </p:cNvPr>
            <p:cNvSpPr txBox="1"/>
            <p:nvPr/>
          </p:nvSpPr>
          <p:spPr>
            <a:xfrm>
              <a:off x="3909420" y="3579637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…</a:t>
              </a:r>
              <a:endParaRPr kumimoji="1"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1CA5E63-FA12-7043-A6C6-532CCF6F1433}"/>
                </a:ext>
              </a:extLst>
            </p:cNvPr>
            <p:cNvSpPr txBox="1"/>
            <p:nvPr/>
          </p:nvSpPr>
          <p:spPr>
            <a:xfrm>
              <a:off x="4238982" y="2124245"/>
              <a:ext cx="527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j=…</a:t>
              </a:r>
              <a:endParaRPr kumimoji="1"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D5577C8-83E1-5D4C-A12F-662B52D7259B}"/>
                </a:ext>
              </a:extLst>
            </p:cNvPr>
            <p:cNvSpPr txBox="1"/>
            <p:nvPr/>
          </p:nvSpPr>
          <p:spPr>
            <a:xfrm>
              <a:off x="4234433" y="2670928"/>
              <a:ext cx="471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j=3</a:t>
              </a:r>
              <a:endParaRPr kumimoji="1" lang="zh-CN" altLang="en-US" dirty="0"/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39DA1029-BCA1-514D-B9F8-B2853BFDA4FE}"/>
              </a:ext>
            </a:extLst>
          </p:cNvPr>
          <p:cNvSpPr/>
          <p:nvPr/>
        </p:nvSpPr>
        <p:spPr>
          <a:xfrm>
            <a:off x="3421760" y="1663789"/>
            <a:ext cx="1736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Harper equation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42504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888C5B0-BA1D-2047-AD6E-9DD45BE04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74" y="369733"/>
            <a:ext cx="8386039" cy="993775"/>
          </a:xfrm>
        </p:spPr>
        <p:txBody>
          <a:bodyPr/>
          <a:lstStyle/>
          <a:p>
            <a:r>
              <a:rPr kumimoji="1" lang="en-US" altLang="zh-CN" dirty="0"/>
              <a:t>Generate symmetry TB model</a:t>
            </a:r>
            <a:br>
              <a:rPr kumimoji="1" lang="en-US" altLang="zh-CN" dirty="0"/>
            </a:br>
            <a:r>
              <a:rPr lang="en-US" altLang="zh-CN" dirty="0"/>
              <a:t>an advanced example: find symmetry of Kane-Mele </a:t>
            </a:r>
            <a:endParaRPr kumimoji="1" lang="zh-CN" altLang="en-US" dirty="0"/>
          </a:p>
        </p:txBody>
      </p:sp>
      <p:sp>
        <p:nvSpPr>
          <p:cNvPr id="5" name="AutoShape 2" descr="[公式]">
            <a:extLst>
              <a:ext uri="{FF2B5EF4-FFF2-40B4-BE49-F238E27FC236}">
                <a16:creationId xmlns:a16="http://schemas.microsoft.com/office/drawing/2014/main" id="{25C1E662-70AC-C148-A891-272672BC66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47900" y="-1539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3" descr="[公式]">
            <a:extLst>
              <a:ext uri="{FF2B5EF4-FFF2-40B4-BE49-F238E27FC236}">
                <a16:creationId xmlns:a16="http://schemas.microsoft.com/office/drawing/2014/main" id="{DC06E102-7588-794A-BC75-50C151067D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12493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4" descr="[公式]">
            <a:extLst>
              <a:ext uri="{FF2B5EF4-FFF2-40B4-BE49-F238E27FC236}">
                <a16:creationId xmlns:a16="http://schemas.microsoft.com/office/drawing/2014/main" id="{B291584E-81E7-0F4F-99BC-9AE9DEB49D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7700" y="-9604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5" descr="[公式]">
            <a:extLst>
              <a:ext uri="{FF2B5EF4-FFF2-40B4-BE49-F238E27FC236}">
                <a16:creationId xmlns:a16="http://schemas.microsoft.com/office/drawing/2014/main" id="{E2CD5618-4F82-624C-8E65-AFA28CB441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0900" y="-396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6" descr="[公式]">
            <a:extLst>
              <a:ext uri="{FF2B5EF4-FFF2-40B4-BE49-F238E27FC236}">
                <a16:creationId xmlns:a16="http://schemas.microsoft.com/office/drawing/2014/main" id="{A34B106C-7D94-C74F-8C84-89E3605F93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31075" y="-396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C3F0374A-048E-4048-A9DF-84418D7BB745}"/>
                  </a:ext>
                </a:extLst>
              </p:cNvPr>
              <p:cNvSpPr/>
              <p:nvPr/>
            </p:nvSpPr>
            <p:spPr>
              <a:xfrm>
                <a:off x="65087" y="1469576"/>
                <a:ext cx="9013826" cy="8971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400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zh-CN" altLang="en-US" sz="1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sz="1400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</m:rad>
                                      <m:sSub>
                                        <m:sSub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l-GR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altLang="zh-CN" sz="1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f>
                            <m:f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l-GR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altLang="zh-CN" sz="1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𝑠𝑜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1400"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altLang="zh-CN" sz="1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1400" b="0" i="0" smtClean="0">
                          <a:latin typeface="Cambria Math" panose="02040503050406030204" pitchFamily="18" charset="0"/>
                        </a:rPr>
                        <m:t>cos</m:t>
                      </m:r>
                      <m:d>
                        <m:dPr>
                          <m:ctrlPr>
                            <a:rPr lang="en-US" altLang="zh-CN" sz="1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1400">
                          <a:latin typeface="Cambria Math" panose="02040503050406030204" pitchFamily="18" charset="0"/>
                        </a:rPr>
                        <m:t>cos</m:t>
                      </m:r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l-GR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zh-CN" sz="1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zh-CN" altLang="en-US" sz="1400" b="1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C3F0374A-048E-4048-A9DF-84418D7BB7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7" y="1469576"/>
                <a:ext cx="9013826" cy="8971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片 19">
            <a:extLst>
              <a:ext uri="{FF2B5EF4-FFF2-40B4-BE49-F238E27FC236}">
                <a16:creationId xmlns:a16="http://schemas.microsoft.com/office/drawing/2014/main" id="{7BC66540-8C5F-554F-A6C4-88CCC258A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43" y="2389928"/>
            <a:ext cx="3688214" cy="103035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03DBA11-B3E7-A849-9F58-93EC352570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707" y="3680720"/>
            <a:ext cx="3498850" cy="126319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9C1FCD2-4F6C-D743-A78B-F4F6867442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022120"/>
            <a:ext cx="9144000" cy="91400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C09CB08-ADD3-CA45-ABC8-A02122D306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7557" y="2317295"/>
            <a:ext cx="3502160" cy="262662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D14B9A6-E80D-9849-A1F8-2FC2FB0794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5087" y="5041376"/>
            <a:ext cx="9144000" cy="106784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7F735204-57CA-8843-944B-2B0474D110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850" y="4038203"/>
            <a:ext cx="38481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05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76FFCFA-80F0-8D43-ABC8-045C183D8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Generate symmetry TB model</a:t>
            </a:r>
            <a:br>
              <a:rPr kumimoji="1" lang="en-US" altLang="zh-CN" dirty="0"/>
            </a:br>
            <a:r>
              <a:rPr lang="en-US" altLang="zh-CN" dirty="0"/>
              <a:t>an advanced example: Kane-Mele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BF7CB8E-0FA9-824E-A7F9-5B87E750664D}"/>
              </a:ext>
            </a:extLst>
          </p:cNvPr>
          <p:cNvSpPr/>
          <p:nvPr/>
        </p:nvSpPr>
        <p:spPr>
          <a:xfrm>
            <a:off x="460374" y="1444574"/>
            <a:ext cx="49069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404040"/>
                </a:solidFill>
                <a:latin typeface="Lato"/>
              </a:rPr>
              <a:t>Define symmetry Group: </a:t>
            </a:r>
            <a:r>
              <a:rPr lang="en-US" altLang="zh-CN" sz="1400" dirty="0"/>
              <a:t>time-reversal symmetry, sublattice (or chiral) symmetry, and threefold rotation symmetry</a:t>
            </a:r>
            <a:endParaRPr lang="zh-CN" altLang="en-US" sz="1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0FF51A7-C48D-BA4A-AC2E-279A702D0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43" y="1966310"/>
            <a:ext cx="1460500" cy="1651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9308934-B321-8E49-ABB1-E24DE4CFB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43" y="2393950"/>
            <a:ext cx="4889500" cy="3556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78AD04F-7395-6941-B2A6-C2FD3AAD7C02}"/>
              </a:ext>
            </a:extLst>
          </p:cNvPr>
          <p:cNvSpPr/>
          <p:nvPr/>
        </p:nvSpPr>
        <p:spPr>
          <a:xfrm>
            <a:off x="460374" y="2108792"/>
            <a:ext cx="49069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404040"/>
                </a:solidFill>
                <a:latin typeface="Lato"/>
              </a:rPr>
              <a:t>Define orbital:  A B 2 orbs;  </a:t>
            </a:r>
            <a:endParaRPr lang="zh-CN" altLang="en-US" sz="1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18ADF9D-21D1-E04C-A62D-77C399A85778}"/>
              </a:ext>
            </a:extLst>
          </p:cNvPr>
          <p:cNvSpPr txBox="1"/>
          <p:nvPr/>
        </p:nvSpPr>
        <p:spPr>
          <a:xfrm>
            <a:off x="3051233" y="2705150"/>
            <a:ext cx="17430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[0,1] </a:t>
            </a:r>
            <a:r>
              <a:rPr kumimoji="1" lang="zh-CN" altLang="en-US" sz="1200" dirty="0"/>
              <a:t>方向 等价于 </a:t>
            </a:r>
            <a:r>
              <a:rPr kumimoji="1" lang="en-US" altLang="zh-CN" sz="1200" dirty="0"/>
              <a:t>vector</a:t>
            </a:r>
            <a:endParaRPr kumimoji="1" lang="zh-CN" altLang="en-US" sz="1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0D63E9D-2FE0-294B-8708-3540639FDE8A}"/>
              </a:ext>
            </a:extLst>
          </p:cNvPr>
          <p:cNvSpPr txBox="1"/>
          <p:nvPr/>
        </p:nvSpPr>
        <p:spPr>
          <a:xfrm>
            <a:off x="497856" y="2716663"/>
            <a:ext cx="2996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‘A’,’B’, </a:t>
            </a:r>
            <a:r>
              <a:rPr kumimoji="1" lang="zh-CN" altLang="en-US" sz="1200" dirty="0"/>
              <a:t>等价于 </a:t>
            </a:r>
            <a:r>
              <a:rPr kumimoji="1" lang="en-US" altLang="zh-CN" sz="1200" dirty="0"/>
              <a:t>1,2 </a:t>
            </a:r>
            <a:r>
              <a:rPr kumimoji="1" lang="zh-CN" altLang="en-US" sz="1200" dirty="0"/>
              <a:t>斜对角的</a:t>
            </a:r>
            <a:r>
              <a:rPr kumimoji="1" lang="en-US" altLang="zh-CN" sz="1200" dirty="0"/>
              <a:t>hopping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C027774-B070-DA4F-9264-A4A832063C3C}"/>
              </a:ext>
            </a:extLst>
          </p:cNvPr>
          <p:cNvSpPr/>
          <p:nvPr/>
        </p:nvSpPr>
        <p:spPr>
          <a:xfrm>
            <a:off x="460374" y="2895755"/>
            <a:ext cx="49069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404040"/>
                </a:solidFill>
                <a:latin typeface="Lato"/>
              </a:rPr>
              <a:t>Gen</a:t>
            </a:r>
            <a:r>
              <a:rPr lang="zh-CN" altLang="en-US" sz="1400" dirty="0">
                <a:solidFill>
                  <a:srgbClr val="404040"/>
                </a:solidFill>
                <a:latin typeface="Lato"/>
              </a:rPr>
              <a:t> </a:t>
            </a:r>
            <a:r>
              <a:rPr lang="en-US" altLang="zh-CN" sz="1400" dirty="0">
                <a:solidFill>
                  <a:srgbClr val="404040"/>
                </a:solidFill>
                <a:latin typeface="Lato"/>
              </a:rPr>
              <a:t>TB model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87325E9-8786-B940-A276-3E13047ED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86" y="3203532"/>
            <a:ext cx="4546600" cy="3429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3E1BCE1-993C-D942-AECE-CAC605C678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486" y="3616795"/>
            <a:ext cx="3848100" cy="6477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0BDE83E-B182-FA42-AE13-75100F1747F1}"/>
              </a:ext>
            </a:extLst>
          </p:cNvPr>
          <p:cNvSpPr txBox="1"/>
          <p:nvPr/>
        </p:nvSpPr>
        <p:spPr>
          <a:xfrm>
            <a:off x="5865146" y="1444574"/>
            <a:ext cx="3148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Change it into HR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4792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A7495D7-464A-6D4B-94ED-0C8A214100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4275" y="1512303"/>
            <a:ext cx="1781211" cy="339243"/>
          </a:xfrm>
        </p:spPr>
        <p:txBody>
          <a:bodyPr/>
          <a:lstStyle/>
          <a:p>
            <a:r>
              <a:rPr kumimoji="1" lang="en-US" altLang="zh-CN" dirty="0"/>
              <a:t>C3 Mx Tr </a:t>
            </a: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74B9AC0-946F-1941-BF3A-0E2193A21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669" y="374282"/>
            <a:ext cx="8184662" cy="993775"/>
          </a:xfrm>
        </p:spPr>
        <p:txBody>
          <a:bodyPr/>
          <a:lstStyle/>
          <a:p>
            <a:r>
              <a:rPr kumimoji="1" lang="en-US" altLang="zh-CN" sz="3200" dirty="0"/>
              <a:t>Gen kp</a:t>
            </a:r>
            <a:br>
              <a:rPr kumimoji="1" lang="zh-CN" altLang="en-US" sz="3200" dirty="0"/>
            </a:br>
            <a:r>
              <a:rPr kumimoji="1" lang="en-US" altLang="zh-CN" sz="3200" dirty="0"/>
              <a:t>example: </a:t>
            </a:r>
            <a:r>
              <a:rPr kumimoji="1" lang="en-US" altLang="zh-CN" sz="3200" dirty="0">
                <a:hlinkClick r:id="rId2"/>
              </a:rPr>
              <a:t>Bi2Te3</a:t>
            </a:r>
            <a:r>
              <a:rPr kumimoji="1" lang="en-US" altLang="zh-CN" sz="3200" dirty="0"/>
              <a:t> 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0022FF-F3E2-BD42-8C7C-63FAF790A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52" y="1928068"/>
            <a:ext cx="4177874" cy="11608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3BDAFCC-C006-DE4F-B0A6-FD025D86E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52" y="3089644"/>
            <a:ext cx="2826318" cy="36080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B72E456-1D83-C54A-A780-D449A9E9B63C}"/>
              </a:ext>
            </a:extLst>
          </p:cNvPr>
          <p:cNvSpPr txBox="1"/>
          <p:nvPr/>
        </p:nvSpPr>
        <p:spPr>
          <a:xfrm>
            <a:off x="5546963" y="153527"/>
            <a:ext cx="3072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the surface Hamiltonian 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51CE1E2-012E-944D-A6A3-57CB0FA528CD}"/>
                  </a:ext>
                </a:extLst>
              </p:cNvPr>
              <p:cNvSpPr/>
              <p:nvPr/>
            </p:nvSpPr>
            <p:spPr>
              <a:xfrm>
                <a:off x="4419546" y="460822"/>
                <a:ext cx="4572000" cy="50000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40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  <m:sup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e>
                      </m:d>
                      <m:sSub>
                        <m:sSub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51CE1E2-012E-944D-A6A3-57CB0FA528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546" y="460822"/>
                <a:ext cx="4572000" cy="5000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49AF05D5-3EC4-E640-9326-DF766C2C57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2646" y="1851547"/>
            <a:ext cx="2893431" cy="187949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0E37EDD-BBB0-2741-81C9-D70039A4B164}"/>
              </a:ext>
            </a:extLst>
          </p:cNvPr>
          <p:cNvSpPr txBox="1"/>
          <p:nvPr/>
        </p:nvSpPr>
        <p:spPr>
          <a:xfrm>
            <a:off x="5504597" y="3731041"/>
            <a:ext cx="3575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the cubic term explain the snowflake fermi surface </a:t>
            </a:r>
          </a:p>
          <a:p>
            <a:r>
              <a:rPr kumimoji="1" lang="en-US" altLang="zh-CN" dirty="0"/>
              <a:t>observed in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2A87ADF-EACD-4440-9D4F-7A0E03102510}"/>
                  </a:ext>
                </a:extLst>
              </p:cNvPr>
              <p:cNvSpPr/>
              <p:nvPr/>
            </p:nvSpPr>
            <p:spPr>
              <a:xfrm>
                <a:off x="4633361" y="1383274"/>
                <a:ext cx="4294342" cy="5307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±</m:t>
                          </m:r>
                        </m:sub>
                      </m:sSub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)±</m:t>
                      </m:r>
                      <m:rad>
                        <m:radPr>
                          <m:degHide m:val="on"/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"/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sz="1400" i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zh-CN" altLang="en-US" sz="14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2A87ADF-EACD-4440-9D4F-7A0E031025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361" y="1383274"/>
                <a:ext cx="4294342" cy="530723"/>
              </a:xfrm>
              <a:prstGeom prst="rect">
                <a:avLst/>
              </a:prstGeom>
              <a:blipFill>
                <a:blip r:embed="rId7"/>
                <a:stretch>
                  <a:fillRect t="-37209" b="-767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0F362ED3-0520-954C-A3E0-9A86FBE4FE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3530" y="3015430"/>
            <a:ext cx="1976376" cy="18794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AB976D26-9627-924A-A0C0-AEE510F76685}"/>
                  </a:ext>
                </a:extLst>
              </p:cNvPr>
              <p:cNvSpPr/>
              <p:nvPr/>
            </p:nvSpPr>
            <p:spPr>
              <a:xfrm>
                <a:off x="4494532" y="924480"/>
                <a:ext cx="4572000" cy="4616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altLang="zh-CN" sz="12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1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1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1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1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100" i="1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zh-CN" altLang="zh-CN" sz="1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1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zh-CN" sz="11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100" i="1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ctrlPr>
                          <a:rPr lang="zh-CN" altLang="zh-CN" sz="1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100" i="1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zh-CN" altLang="zh-CN" sz="1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1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sz="11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zh-CN" sz="900" dirty="0">
                    <a:effectLst/>
                  </a:rPr>
                  <a:t> </a:t>
                </a:r>
                <a:r>
                  <a:rPr lang="en-US" altLang="zh-CN" sz="1200" dirty="0"/>
                  <a:t>generates particle-hole asymmetry </a:t>
                </a:r>
              </a:p>
              <a:p>
                <a:r>
                  <a:rPr lang="en-US" altLang="zh-CN" sz="1200" dirty="0"/>
                  <a:t>the Dirac velocity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2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1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2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200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altLang="zh-CN" sz="1200" b="0" i="0" smtClean="0">
                        <a:latin typeface="Cambria Math" panose="02040503050406030204" pitchFamily="18" charset="0"/>
                      </a:rPr>
                      <m:t>(1+</m:t>
                    </m:r>
                    <m:r>
                      <m:rPr>
                        <m:sty m:val="p"/>
                      </m:rPr>
                      <a:rPr lang="el-GR" altLang="zh-CN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sSup>
                      <m:sSup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200" dirty="0"/>
                  <a:t>contains a second-order correction. </a:t>
                </a:r>
                <a:endParaRPr lang="zh-CN" altLang="en-US" sz="1200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AB976D26-9627-924A-A0C0-AEE510F766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4532" y="924480"/>
                <a:ext cx="4572000" cy="461665"/>
              </a:xfrm>
              <a:prstGeom prst="rect">
                <a:avLst/>
              </a:prstGeom>
              <a:blipFill>
                <a:blip r:embed="rId9"/>
                <a:stretch>
                  <a:fillRect r="-277"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B799C7AA-4E75-2745-B4EA-EA668C28A7C5}"/>
              </a:ext>
            </a:extLst>
          </p:cNvPr>
          <p:cNvCxnSpPr/>
          <p:nvPr/>
        </p:nvCxnSpPr>
        <p:spPr>
          <a:xfrm flipV="1">
            <a:off x="4098878" y="764275"/>
            <a:ext cx="473122" cy="25057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15C9B8BD-9AEB-EA42-94CB-06A518EE4673}"/>
              </a:ext>
            </a:extLst>
          </p:cNvPr>
          <p:cNvSpPr txBox="1"/>
          <p:nvPr/>
        </p:nvSpPr>
        <p:spPr>
          <a:xfrm rot="16970580">
            <a:off x="3661184" y="1249534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as same as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4605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AE39C64-4E77-6F46-8C10-655FF7F54D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7923" y="1553246"/>
            <a:ext cx="1835802" cy="475721"/>
          </a:xfrm>
        </p:spPr>
        <p:txBody>
          <a:bodyPr/>
          <a:lstStyle/>
          <a:p>
            <a:r>
              <a:rPr lang="en-US" altLang="zh-CN" b="0" dirty="0"/>
              <a:t>P, T C4z</a:t>
            </a: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C9D8D8A-511C-BE46-A30D-9454D9558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75" y="369733"/>
            <a:ext cx="2241882" cy="993775"/>
          </a:xfrm>
        </p:spPr>
        <p:txBody>
          <a:bodyPr/>
          <a:lstStyle/>
          <a:p>
            <a:r>
              <a:rPr kumimoji="1" lang="en-US" altLang="zh-CN" sz="2800" dirty="0"/>
              <a:t>Gen kp</a:t>
            </a:r>
            <a:br>
              <a:rPr kumimoji="1" lang="en-US" altLang="zh-CN" sz="2800" dirty="0"/>
            </a:br>
            <a:r>
              <a:rPr kumimoji="1" lang="en-US" altLang="zh-CN" sz="2800" dirty="0"/>
              <a:t>example: BHZ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13FFC04-8380-7C4B-8430-1342874540B9}"/>
              </a:ext>
            </a:extLst>
          </p:cNvPr>
          <p:cNvSpPr/>
          <p:nvPr/>
        </p:nvSpPr>
        <p:spPr>
          <a:xfrm>
            <a:off x="2591064" y="944970"/>
            <a:ext cx="26516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2980B9"/>
                </a:solidFill>
                <a:latin typeface="Lato"/>
                <a:hlinkClick r:id="rId2"/>
              </a:rPr>
              <a:t>Science, 314, 1757 (2006)</a:t>
            </a:r>
            <a:r>
              <a:rPr lang="en-US" altLang="zh-CN" dirty="0">
                <a:solidFill>
                  <a:srgbClr val="404040"/>
                </a:solidFill>
                <a:latin typeface="Lato"/>
              </a:rPr>
              <a:t>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119622-4EC9-9E46-B1A3-91800EFCB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89" y="1984896"/>
            <a:ext cx="3638550" cy="13652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41E9E42-088E-784F-91D7-2703D13456EA}"/>
              </a:ext>
            </a:extLst>
          </p:cNvPr>
          <p:cNvSpPr txBox="1"/>
          <p:nvPr/>
        </p:nvSpPr>
        <p:spPr>
          <a:xfrm>
            <a:off x="3025253" y="2353622"/>
            <a:ext cx="13647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notice the sign before the theta is opposite from our common using</a:t>
            </a:r>
            <a:endParaRPr kumimoji="1" lang="zh-CN" altLang="en-US" sz="1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2C293D0-5585-894B-8854-770883634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889" y="3350146"/>
            <a:ext cx="1916373" cy="111197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0A314FB-4F31-624F-B251-67B2E1093171}"/>
              </a:ext>
            </a:extLst>
          </p:cNvPr>
          <p:cNvSpPr/>
          <p:nvPr/>
        </p:nvSpPr>
        <p:spPr>
          <a:xfrm>
            <a:off x="2591064" y="3428730"/>
            <a:ext cx="47516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def inversion(realspace_dim, U=None)</a:t>
            </a:r>
            <a:endParaRPr lang="en-US" altLang="zh-CN" sz="1200" dirty="0"/>
          </a:p>
          <a:p>
            <a:r>
              <a:rPr lang="en-US" altLang="zh-CN" sz="1200" dirty="0"/>
              <a:t>def rotation(angle, axis=None, inversion=False, U=None, spin=None):</a:t>
            </a:r>
          </a:p>
          <a:p>
            <a:r>
              <a:rPr lang="en-US" altLang="zh-CN" sz="1200" dirty="0"/>
              <a:t>def mirror(axis, U=None, spin=None):</a:t>
            </a:r>
          </a:p>
          <a:p>
            <a:r>
              <a:rPr lang="en-US" altLang="zh-CN" sz="1200" dirty="0"/>
              <a:t>def </a:t>
            </a:r>
            <a:r>
              <a:rPr lang="en-US" altLang="zh-CN" sz="1200" dirty="0" err="1"/>
              <a:t>particle_hole</a:t>
            </a:r>
            <a:r>
              <a:rPr lang="en-US" altLang="zh-CN" sz="1200" dirty="0"/>
              <a:t>(</a:t>
            </a:r>
            <a:r>
              <a:rPr lang="en-US" altLang="zh-CN" sz="1200" dirty="0" err="1"/>
              <a:t>realspace_dim</a:t>
            </a:r>
            <a:r>
              <a:rPr lang="en-US" altLang="zh-CN" sz="1200" dirty="0"/>
              <a:t>, U=None):</a:t>
            </a:r>
          </a:p>
          <a:p>
            <a:r>
              <a:rPr lang="en-US" altLang="zh-CN" sz="1200" dirty="0"/>
              <a:t>def chiral(</a:t>
            </a:r>
            <a:r>
              <a:rPr lang="en-US" altLang="zh-CN" sz="1200" dirty="0" err="1"/>
              <a:t>realspace_dim</a:t>
            </a:r>
            <a:r>
              <a:rPr lang="en-US" altLang="zh-CN" sz="1200" dirty="0"/>
              <a:t>, U=None):</a:t>
            </a:r>
          </a:p>
          <a:p>
            <a:r>
              <a:rPr lang="en-US" altLang="zh-CN" sz="1200" dirty="0"/>
              <a:t>def </a:t>
            </a:r>
            <a:r>
              <a:rPr lang="en-US" altLang="zh-CN" sz="1200" dirty="0" err="1"/>
              <a:t>time_reversal</a:t>
            </a:r>
            <a:r>
              <a:rPr lang="en-US" altLang="zh-CN" sz="1200" dirty="0"/>
              <a:t>(</a:t>
            </a:r>
            <a:r>
              <a:rPr lang="en-US" altLang="zh-CN" sz="1200" dirty="0" err="1"/>
              <a:t>realspace_dim</a:t>
            </a:r>
            <a:r>
              <a:rPr lang="en-US" altLang="zh-CN" sz="1200" dirty="0"/>
              <a:t>, U=None, spin=None):</a:t>
            </a:r>
            <a:endParaRPr lang="zh-CN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9EB8B66-BC65-E94A-941E-5E1E637B6A62}"/>
                  </a:ext>
                </a:extLst>
              </p:cNvPr>
              <p:cNvSpPr/>
              <p:nvPr/>
            </p:nvSpPr>
            <p:spPr>
              <a:xfrm>
                <a:off x="4720672" y="549035"/>
                <a:ext cx="4594271" cy="12420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zh-CN" altLang="en-US" b="1" i="1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zh-CN" altLang="en-US" b="1" i="1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zh-CN" altLang="en-US" b="1" i="1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zh-CN" altLang="en-US" b="1" i="1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9EB8B66-BC65-E94A-941E-5E1E637B6A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672" y="549035"/>
                <a:ext cx="4594271" cy="1242071"/>
              </a:xfrm>
              <a:prstGeom prst="rect">
                <a:avLst/>
              </a:prstGeom>
              <a:blipFill>
                <a:blip r:embed="rId5"/>
                <a:stretch>
                  <a:fillRect t="-36364" b="-5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0B4F7382-F47C-6A44-B8E9-201ACE247E93}"/>
                  </a:ext>
                </a:extLst>
              </p:cNvPr>
              <p:cNvSpPr/>
              <p:nvPr/>
            </p:nvSpPr>
            <p:spPr>
              <a:xfrm>
                <a:off x="5136107" y="119653"/>
                <a:ext cx="3763403" cy="394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dirty="0"/>
                  <a:t>Consider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</m:sSub>
                    <m:r>
                      <a:rPr lang="zh-CN" altLang="en-US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zh-CN" altLang="en-US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𝓟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𝓣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zh-CN" altLang="en-US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𝑝𝑜𝑖𝑛𝑡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0B4F7382-F47C-6A44-B8E9-201ACE247E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6107" y="119653"/>
                <a:ext cx="3763403" cy="394788"/>
              </a:xfrm>
              <a:prstGeom prst="rect">
                <a:avLst/>
              </a:prstGeom>
              <a:blipFill>
                <a:blip r:embed="rId6"/>
                <a:stretch>
                  <a:fillRect l="-1007" t="-3030"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E5D812C-4E53-1A47-A791-B13F1A45ADA9}"/>
                  </a:ext>
                </a:extLst>
              </p:cNvPr>
              <p:cNvSpPr/>
              <p:nvPr/>
            </p:nvSpPr>
            <p:spPr>
              <a:xfrm>
                <a:off x="5136107" y="1763528"/>
                <a:ext cx="38179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dirty="0"/>
                  <a:t>Consider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</m:sSub>
                    <m:r>
                      <a:rPr lang="zh-CN" altLang="en-US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zh-CN" altLang="en-US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𝓟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𝓣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zh-CN" altLang="en-US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𝑝𝑜𝑖𝑛𝑡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E5D812C-4E53-1A47-A791-B13F1A45AD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6107" y="1763528"/>
                <a:ext cx="3817905" cy="369332"/>
              </a:xfrm>
              <a:prstGeom prst="rect">
                <a:avLst/>
              </a:prstGeom>
              <a:blipFill>
                <a:blip r:embed="rId7"/>
                <a:stretch>
                  <a:fillRect l="-993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AF432F09-7220-894F-BF3F-F0F04B506D70}"/>
                  </a:ext>
                </a:extLst>
              </p:cNvPr>
              <p:cNvSpPr/>
              <p:nvPr/>
            </p:nvSpPr>
            <p:spPr>
              <a:xfrm>
                <a:off x="4682004" y="2105282"/>
                <a:ext cx="4594271" cy="12420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zh-CN" altLang="en-US" b="1" i="1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zh-CN" altLang="en-US" b="1" i="1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zh-CN" altLang="en-US" b="1" i="1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zh-CN" altLang="en-US" b="1" i="1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AF432F09-7220-894F-BF3F-F0F04B506D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004" y="2105282"/>
                <a:ext cx="4594271" cy="1242071"/>
              </a:xfrm>
              <a:prstGeom prst="rect">
                <a:avLst/>
              </a:prstGeom>
              <a:blipFill>
                <a:blip r:embed="rId8"/>
                <a:stretch>
                  <a:fillRect t="-36364" b="-5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7467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AE39C64-4E77-6F46-8C10-655FF7F54D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7923" y="1553246"/>
            <a:ext cx="1835802" cy="475721"/>
          </a:xfrm>
        </p:spPr>
        <p:txBody>
          <a:bodyPr/>
          <a:lstStyle/>
          <a:p>
            <a:r>
              <a:rPr lang="en-US" altLang="zh-CN" b="0" dirty="0"/>
              <a:t>P, T C3z</a:t>
            </a: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C9D8D8A-511C-BE46-A30D-9454D9558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74" y="369733"/>
            <a:ext cx="2894295" cy="993775"/>
          </a:xfrm>
        </p:spPr>
        <p:txBody>
          <a:bodyPr/>
          <a:lstStyle/>
          <a:p>
            <a:r>
              <a:rPr kumimoji="1" lang="en-US" altLang="zh-CN" sz="2800" dirty="0"/>
              <a:t>Gen kp</a:t>
            </a:r>
            <a:br>
              <a:rPr kumimoji="1" lang="en-US" altLang="zh-CN" sz="2800" dirty="0"/>
            </a:br>
            <a:r>
              <a:rPr kumimoji="1" lang="en-US" altLang="zh-CN" sz="2800" dirty="0"/>
              <a:t>example: 3DTI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13FFC04-8380-7C4B-8430-1342874540B9}"/>
              </a:ext>
            </a:extLst>
          </p:cNvPr>
          <p:cNvSpPr/>
          <p:nvPr/>
        </p:nvSpPr>
        <p:spPr>
          <a:xfrm>
            <a:off x="1655075" y="441276"/>
            <a:ext cx="3315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2"/>
              </a:rPr>
              <a:t>Nature Physics 5, 438–442 (2009)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A6DF978-E06D-AA4F-AFE9-296201F84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202" y="369733"/>
            <a:ext cx="3176875" cy="289051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FC148CC-7665-F04B-A6BE-C38C9CBBF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91" y="2028967"/>
            <a:ext cx="2110204" cy="293323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80EC971-4CD2-2447-B65E-D9DA104A1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0796" y="2028967"/>
            <a:ext cx="1328526" cy="293323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0B07997-45CF-394B-8F71-46275BA831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8701" y="2027035"/>
            <a:ext cx="1853640" cy="293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066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AE39C64-4E77-6F46-8C10-655FF7F54D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7923" y="1553246"/>
            <a:ext cx="1835802" cy="475721"/>
          </a:xfrm>
        </p:spPr>
        <p:txBody>
          <a:bodyPr/>
          <a:lstStyle/>
          <a:p>
            <a:r>
              <a:rPr lang="en-US" altLang="zh-CN" b="0" dirty="0"/>
              <a:t>P, T C3z</a:t>
            </a: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C9D8D8A-511C-BE46-A30D-9454D9558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74" y="369733"/>
            <a:ext cx="2894295" cy="993775"/>
          </a:xfrm>
        </p:spPr>
        <p:txBody>
          <a:bodyPr/>
          <a:lstStyle/>
          <a:p>
            <a:r>
              <a:rPr kumimoji="1" lang="en-US" altLang="zh-CN" sz="2800" dirty="0"/>
              <a:t>Gen kp</a:t>
            </a:r>
            <a:br>
              <a:rPr kumimoji="1" lang="en-US" altLang="zh-CN" sz="2800" dirty="0"/>
            </a:br>
            <a:r>
              <a:rPr kumimoji="1" lang="en-US" altLang="zh-CN" sz="2800" dirty="0"/>
              <a:t>example: </a:t>
            </a:r>
            <a:r>
              <a:rPr kumimoji="1" lang="en-US" altLang="zh-CN" sz="2800" dirty="0" err="1"/>
              <a:t>SnTe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13FFC04-8380-7C4B-8430-1342874540B9}"/>
              </a:ext>
            </a:extLst>
          </p:cNvPr>
          <p:cNvSpPr/>
          <p:nvPr/>
        </p:nvSpPr>
        <p:spPr>
          <a:xfrm>
            <a:off x="1655075" y="441276"/>
            <a:ext cx="3942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2"/>
              </a:rPr>
              <a:t>10.1103/PhysRevLett.122.186801</a:t>
            </a:r>
            <a:r>
              <a:rPr lang="en-US" altLang="zh-CN" dirty="0"/>
              <a:t>(2019)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F302677-BE41-DB46-B956-201C5C898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66" y="2028967"/>
            <a:ext cx="3743177" cy="15352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617EA3A-A79B-B041-A5EB-3A87C3BD4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74" y="3639568"/>
            <a:ext cx="3478948" cy="63629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848A252-8972-3A4D-8FFF-C3246FAB6A1F}"/>
              </a:ext>
            </a:extLst>
          </p:cNvPr>
          <p:cNvSpPr txBox="1"/>
          <p:nvPr/>
        </p:nvSpPr>
        <p:spPr>
          <a:xfrm>
            <a:off x="4418386" y="1024151"/>
            <a:ext cx="2082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breaks C3 symmetry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FCCAAD7-6C56-FD47-8BFA-1151478CED24}"/>
                  </a:ext>
                </a:extLst>
              </p:cNvPr>
              <p:cNvSpPr/>
              <p:nvPr/>
            </p:nvSpPr>
            <p:spPr>
              <a:xfrm>
                <a:off x="4373668" y="1736483"/>
                <a:ext cx="4541756" cy="6316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)=&amp;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𝛿𝜈</m:t>
                          </m:r>
                          <m:d>
                            <m:d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  <m:e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&amp;+</m:t>
                          </m:r>
                          <m:sSub>
                            <m:sSub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sSub>
                            <m:sSub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𝑔</m:t>
                          </m:r>
                          <m:sSub>
                            <m:sSub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eqAr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FCCAAD7-6C56-FD47-8BFA-1151478CE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668" y="1736483"/>
                <a:ext cx="4541756" cy="631648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D67AA7A2-F21F-FD4A-9079-E855ED1E4266}"/>
              </a:ext>
            </a:extLst>
          </p:cNvPr>
          <p:cNvSpPr txBox="1"/>
          <p:nvPr/>
        </p:nvSpPr>
        <p:spPr>
          <a:xfrm>
            <a:off x="4418386" y="1380317"/>
            <a:ext cx="1636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additional term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BD1196A-13B4-F141-9840-8C4C6D6B9185}"/>
              </a:ext>
            </a:extLst>
          </p:cNvPr>
          <p:cNvSpPr txBox="1"/>
          <p:nvPr/>
        </p:nvSpPr>
        <p:spPr>
          <a:xfrm>
            <a:off x="5957397" y="159869"/>
            <a:ext cx="30027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仅仅分析</a:t>
            </a:r>
            <a:r>
              <a:rPr kumimoji="1" lang="en-US" altLang="zh-CN" dirty="0"/>
              <a:t>kp</a:t>
            </a:r>
            <a:r>
              <a:rPr kumimoji="1" lang="zh-CN" altLang="en-US" dirty="0"/>
              <a:t> 只要说的很详细</a:t>
            </a:r>
            <a:endParaRPr kumimoji="1" lang="en-US" altLang="zh-CN" dirty="0"/>
          </a:p>
          <a:p>
            <a:r>
              <a:rPr kumimoji="1" lang="zh-CN" altLang="en-US" dirty="0"/>
              <a:t>也可以</a:t>
            </a:r>
            <a:r>
              <a:rPr kumimoji="1" lang="en-US" altLang="zh-CN" dirty="0"/>
              <a:t>PRL</a:t>
            </a:r>
          </a:p>
          <a:p>
            <a:r>
              <a:rPr kumimoji="1" lang="en-US" altLang="zh-CN" dirty="0"/>
              <a:t>EuAgAs family !</a:t>
            </a:r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0AAFA5F-5911-174E-9374-B0D43CAEAD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5535" y="2257765"/>
            <a:ext cx="4324067" cy="116125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3DDB606-CEB7-FA48-99D8-491580AA7F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6095" y="3326568"/>
            <a:ext cx="3391676" cy="170296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7A3E31C-A8C6-424F-A9D2-1651638457CE}"/>
              </a:ext>
            </a:extLst>
          </p:cNvPr>
          <p:cNvSpPr txBox="1"/>
          <p:nvPr/>
        </p:nvSpPr>
        <p:spPr>
          <a:xfrm>
            <a:off x="7003851" y="3564187"/>
            <a:ext cx="14438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learning kp analysis</a:t>
            </a:r>
            <a:r>
              <a:rPr kumimoji="1" lang="zh-CN" altLang="en-US" sz="1400" dirty="0"/>
              <a:t> </a:t>
            </a:r>
            <a:endParaRPr kumimoji="1" lang="en-US" altLang="zh-CN" sz="1400" dirty="0"/>
          </a:p>
          <a:p>
            <a:r>
              <a:rPr kumimoji="1" lang="en-US" altLang="zh-CN" sz="1400" dirty="0"/>
              <a:t>recommend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this</a:t>
            </a:r>
            <a:r>
              <a:rPr kumimoji="1" lang="zh-CN" altLang="en-US" sz="1400" dirty="0"/>
              <a:t> ！（</a:t>
            </a:r>
            <a:r>
              <a:rPr kumimoji="1" lang="en-US" altLang="zh-CN" sz="1400" dirty="0"/>
              <a:t>thumb</a:t>
            </a:r>
            <a:r>
              <a:rPr kumimoji="1" lang="zh-CN" altLang="en-US" sz="14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449195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BD49515-A481-CC4C-9410-252FB604A9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7923" y="1730667"/>
            <a:ext cx="6037024" cy="513259"/>
          </a:xfrm>
        </p:spPr>
        <p:txBody>
          <a:bodyPr/>
          <a:lstStyle/>
          <a:p>
            <a:r>
              <a:rPr kumimoji="1" lang="en-US" altLang="zh-CN" dirty="0"/>
              <a:t>we can still adapt this function</a:t>
            </a: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AF810A6-C288-674A-91DC-05BE6AA67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200" dirty="0"/>
              <a:t>Gen kp</a:t>
            </a:r>
            <a:br>
              <a:rPr kumimoji="1" lang="en-US" altLang="zh-CN" sz="3200" dirty="0"/>
            </a:br>
            <a:r>
              <a:rPr kumimoji="1" lang="en-US" altLang="zh-CN" sz="3200" dirty="0"/>
              <a:t>Continues group , for further exploration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194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F01BD59-E18C-0444-85BE-49E3B6149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HINT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182CD56-22E0-F84C-A41A-764653149133}"/>
              </a:ext>
            </a:extLst>
          </p:cNvPr>
          <p:cNvSpPr txBox="1"/>
          <p:nvPr/>
        </p:nvSpPr>
        <p:spPr>
          <a:xfrm>
            <a:off x="411732" y="1610016"/>
            <a:ext cx="82819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Copy and extract the essence of the Qsymm group class and kp gen/</a:t>
            </a:r>
            <a:r>
              <a:rPr kumimoji="1" lang="en-US" altLang="zh-CN" dirty="0" err="1"/>
              <a:t>sym</a:t>
            </a:r>
            <a:r>
              <a:rPr kumimoji="1" lang="en-US" altLang="zh-CN" dirty="0"/>
              <a:t> find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double check the kp in EuIn2As2 with all kp gen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>
                <a:solidFill>
                  <a:srgbClr val="C00000"/>
                </a:solidFill>
              </a:rPr>
              <a:t>use kp2TB to explain the Topological transition by symmetry-broken from mag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accent5"/>
                </a:solidFill>
              </a:rPr>
              <a:t> figure out the notion of C3 symmetry in TB and kp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accent5"/>
                </a:solidFill>
              </a:rPr>
              <a:t>try to code the symTB in matlab with the help of European Bro.</a:t>
            </a:r>
            <a:endParaRPr kumimoji="1" lang="zh-CN" alt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184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19591" y="298516"/>
            <a:ext cx="2561605" cy="993775"/>
          </a:xfrm>
        </p:spPr>
        <p:txBody>
          <a:bodyPr/>
          <a:lstStyle/>
          <a:p>
            <a:r>
              <a:rPr lang="en-US" altLang="zh-CN" dirty="0"/>
              <a:t>Qsymm</a:t>
            </a:r>
            <a:br>
              <a:rPr lang="en-US" altLang="zh-CN" dirty="0"/>
            </a:br>
            <a:r>
              <a:rPr lang="en-US" altLang="zh-CN" dirty="0"/>
              <a:t>·</a:t>
            </a:r>
            <a:r>
              <a:rPr lang="zh-CN" altLang="en-US" dirty="0"/>
              <a:t> </a:t>
            </a:r>
            <a:r>
              <a:rPr lang="en-US" altLang="zh-CN" dirty="0"/>
              <a:t>Introduction</a:t>
            </a:r>
            <a:br>
              <a:rPr lang="en-US" altLang="zh-CN" dirty="0"/>
            </a:br>
            <a:endParaRPr 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40432D4-2AF6-C042-A931-AB7BAFF5F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003" y="1176560"/>
            <a:ext cx="7074984" cy="2739675"/>
          </a:xfrm>
          <a:prstGeom prst="rect">
            <a:avLst/>
          </a:prstGeom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645CEF7-7C4E-1245-AC6D-1B0DA9C72F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85558" y="4005437"/>
            <a:ext cx="4923705" cy="761725"/>
          </a:xfrm>
        </p:spPr>
        <p:txBody>
          <a:bodyPr/>
          <a:lstStyle/>
          <a:p>
            <a:r>
              <a:rPr lang="en-US" altLang="zh-CN" sz="1400" dirty="0"/>
              <a:t>find all the symmetries of a given family of Hamiltonians </a:t>
            </a:r>
          </a:p>
          <a:p>
            <a:r>
              <a:rPr lang="en-US" altLang="zh-CN" sz="1400" dirty="0"/>
              <a:t>generate all possible single-body Hamiltonians compatible with a given symmetry group</a:t>
            </a:r>
          </a:p>
          <a:p>
            <a:endParaRPr lang="zh-CN" altLang="en-US" sz="1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8CA99D2-85BD-344F-B7EB-E6824E3E2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71" y="1539706"/>
            <a:ext cx="857019" cy="137717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2525FB5-36F9-204D-BF16-2A55D8624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502" y="1539706"/>
            <a:ext cx="853781" cy="158274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E8BB53D-CDA6-5847-A531-31AB767F99FB}"/>
              </a:ext>
            </a:extLst>
          </p:cNvPr>
          <p:cNvSpPr/>
          <p:nvPr/>
        </p:nvSpPr>
        <p:spPr>
          <a:xfrm>
            <a:off x="5358303" y="671860"/>
            <a:ext cx="371768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050" i="1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https://github.com/quantum-tinkerer/qsymm</a:t>
            </a:r>
            <a:endParaRPr lang="en-US" altLang="zh-CN" sz="1050" i="1" dirty="0">
              <a:solidFill>
                <a:srgbClr val="0070C0"/>
              </a:solidFill>
            </a:endParaRPr>
          </a:p>
          <a:p>
            <a:pPr algn="r"/>
            <a:r>
              <a:rPr lang="en-US" altLang="zh-CN" sz="1050" i="1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👍https://qsymm.readthedocs.io/en/latest/tutorial/tutorial.html</a:t>
            </a:r>
            <a:endParaRPr lang="zh-CN" altLang="en-US" sz="1050" i="1" dirty="0">
              <a:solidFill>
                <a:srgbClr val="0070C0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A6F2EE6-A3B4-6F40-BC0B-44A4E97900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291" y="3369862"/>
            <a:ext cx="950599" cy="12711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4AE442E-CCEB-C743-8727-91AF2F7958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3150" y="3330668"/>
            <a:ext cx="908205" cy="127254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244F60D-1E0A-594C-BB3A-1AA29A48F846}"/>
              </a:ext>
            </a:extLst>
          </p:cNvPr>
          <p:cNvSpPr txBox="1"/>
          <p:nvPr/>
        </p:nvSpPr>
        <p:spPr>
          <a:xfrm>
            <a:off x="319591" y="2923460"/>
            <a:ext cx="950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err="1"/>
              <a:t>kwant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19347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EE14BD6-A328-194B-81CD-9F2BE6597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63" y="1689100"/>
            <a:ext cx="3686777" cy="680534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8C38FD1D-D3C9-564E-BA7D-D66401A5D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Define a model</a:t>
            </a:r>
            <a:br>
              <a:rPr kumimoji="1" lang="en-US" altLang="zh-CN" dirty="0"/>
            </a:br>
            <a:r>
              <a:rPr kumimoji="1" lang="en-US" altLang="zh-CN" dirty="0"/>
              <a:t>by a symbol like string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B7AC070-E99B-1449-9DC2-A33AD472D01E}"/>
              </a:ext>
            </a:extLst>
          </p:cNvPr>
          <p:cNvSpPr/>
          <p:nvPr/>
        </p:nvSpPr>
        <p:spPr>
          <a:xfrm>
            <a:off x="460375" y="1442879"/>
            <a:ext cx="400886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 A </a:t>
            </a:r>
            <a:r>
              <a:rPr lang="en-US" altLang="zh-CN" sz="1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Bychkov</a:t>
            </a:r>
            <a:r>
              <a:rPr lang="en-US" altLang="zh-CN" sz="1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E I Rashba 1984 J. Phys. C: Solid State Phys. 17 6039</a:t>
            </a:r>
            <a:endParaRPr lang="zh-CN" altLang="en-US" sz="1000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FB8F543-61FE-2A42-8C12-3B5D90A76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08" y="2398906"/>
            <a:ext cx="3531838" cy="32946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DA17632-CBDC-2E43-8B1E-925746D02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08" y="2728369"/>
            <a:ext cx="3766205" cy="28803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B9E7048-D561-B34F-9D6D-0DE52DF7E00F}"/>
              </a:ext>
            </a:extLst>
          </p:cNvPr>
          <p:cNvSpPr txBox="1"/>
          <p:nvPr/>
        </p:nvSpPr>
        <p:spPr>
          <a:xfrm>
            <a:off x="483063" y="3039505"/>
            <a:ext cx="3435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000" dirty="0"/>
              <a:t>^ -&gt; **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000" dirty="0"/>
              <a:t>sigma_x sigma_y sigma_z eye(2)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2C1D7EF-6EE0-BA41-B312-DD2E75EECC49}"/>
              </a:ext>
            </a:extLst>
          </p:cNvPr>
          <p:cNvSpPr/>
          <p:nvPr/>
        </p:nvSpPr>
        <p:spPr>
          <a:xfrm>
            <a:off x="688600" y="3375140"/>
            <a:ext cx="36594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i="1" dirty="0">
                <a:solidFill>
                  <a:schemeClr val="accent4">
                    <a:lumMod val="50000"/>
                  </a:schemeClr>
                </a:solidFill>
              </a:rPr>
              <a:t>Note that Qsymm automatically interprets the symbols sigma_x, sigma_y and sigma_z as the Pauli matrices, and eye(2) as the 2x2 identity matrix.</a:t>
            </a:r>
            <a:r>
              <a:rPr kumimoji="1" lang="en-US" altLang="zh-CN" sz="800" i="1" dirty="0">
                <a:solidFill>
                  <a:schemeClr val="accent4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CD092E9-EBBE-FB4B-9668-FCD8C385B7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508" y="3943009"/>
            <a:ext cx="2137708" cy="505062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3236CACC-E99C-9D45-BF3C-017E079E3B76}"/>
              </a:ext>
            </a:extLst>
          </p:cNvPr>
          <p:cNvSpPr/>
          <p:nvPr/>
        </p:nvSpPr>
        <p:spPr>
          <a:xfrm>
            <a:off x="460375" y="3713694"/>
            <a:ext cx="377199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404040"/>
                </a:solidFill>
                <a:latin typeface="Lato"/>
              </a:rPr>
              <a:t>specifies which symbols are considered the momentum variables: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85B3FDE-5DC6-E741-9641-A2F839049987}"/>
              </a:ext>
            </a:extLst>
          </p:cNvPr>
          <p:cNvSpPr/>
          <p:nvPr/>
        </p:nvSpPr>
        <p:spPr>
          <a:xfrm>
            <a:off x="442427" y="4394228"/>
            <a:ext cx="20115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404040"/>
                </a:solidFill>
                <a:latin typeface="Lato"/>
              </a:rPr>
              <a:t>printing the </a:t>
            </a:r>
            <a:r>
              <a:rPr lang="en-US" altLang="zh-CN" sz="1000" dirty="0">
                <a:solidFill>
                  <a:srgbClr val="404040"/>
                </a:solidFill>
                <a:latin typeface="Lato"/>
                <a:hlinkClick r:id="rId6" tooltip="qsymm.model.Model"/>
              </a:rPr>
              <a:t>Model</a:t>
            </a:r>
            <a:r>
              <a:rPr lang="en-US" altLang="zh-CN" sz="1000" dirty="0">
                <a:solidFill>
                  <a:srgbClr val="404040"/>
                </a:solidFill>
                <a:latin typeface="Lato"/>
              </a:rPr>
              <a:t>:</a:t>
            </a:r>
            <a:endParaRPr lang="zh-CN" altLang="en-US" sz="1000" dirty="0">
              <a:solidFill>
                <a:srgbClr val="404040"/>
              </a:solidFill>
              <a:latin typeface="Lato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5ACF80FC-21FB-294B-A6C2-E4C8B0C030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508" y="4634599"/>
            <a:ext cx="1044161" cy="19888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5FFD72C-812C-1A4F-837E-CF8BFD4911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8538" y="3213026"/>
            <a:ext cx="1318544" cy="17507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78CF008-E9D7-7741-81F2-225A6AB80C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718880"/>
            <a:ext cx="4160071" cy="1274722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93B1BF73-818B-6349-9BB9-A13CD92A8184}"/>
              </a:ext>
            </a:extLst>
          </p:cNvPr>
          <p:cNvSpPr/>
          <p:nvPr/>
        </p:nvSpPr>
        <p:spPr>
          <a:xfrm>
            <a:off x="4506339" y="230528"/>
            <a:ext cx="457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404040"/>
                </a:solidFill>
                <a:latin typeface="Lato"/>
              </a:rPr>
              <a:t>extract a more readable representation by using the </a:t>
            </a:r>
            <a:r>
              <a:rPr lang="en-US" altLang="zh-CN" sz="1000" dirty="0" err="1">
                <a:solidFill>
                  <a:srgbClr val="404040"/>
                </a:solidFill>
                <a:latin typeface="Lato"/>
              </a:rPr>
              <a:t>tosympy</a:t>
            </a:r>
            <a:r>
              <a:rPr lang="en-US" altLang="zh-CN" sz="1000" dirty="0">
                <a:solidFill>
                  <a:srgbClr val="404040"/>
                </a:solidFill>
                <a:latin typeface="Lato"/>
              </a:rPr>
              <a:t> method, which converts the </a:t>
            </a:r>
            <a:r>
              <a:rPr lang="en-US" altLang="zh-CN" sz="1000" dirty="0">
                <a:solidFill>
                  <a:srgbClr val="404040"/>
                </a:solidFill>
                <a:latin typeface="Lato"/>
                <a:hlinkClick r:id="rId6" tooltip="qsymm.model.Model"/>
              </a:rPr>
              <a:t>Model</a:t>
            </a:r>
            <a:r>
              <a:rPr lang="en-US" altLang="zh-CN" sz="1000" dirty="0">
                <a:solidFill>
                  <a:srgbClr val="404040"/>
                </a:solidFill>
                <a:latin typeface="Lato"/>
              </a:rPr>
              <a:t> to a </a:t>
            </a:r>
            <a:r>
              <a:rPr lang="en-US" altLang="zh-CN" sz="1000" dirty="0" err="1">
                <a:solidFill>
                  <a:srgbClr val="404040"/>
                </a:solidFill>
                <a:latin typeface="Lato"/>
              </a:rPr>
              <a:t>sympy</a:t>
            </a:r>
            <a:r>
              <a:rPr lang="en-US" altLang="zh-CN" sz="1000" dirty="0">
                <a:solidFill>
                  <a:srgbClr val="404040"/>
                </a:solidFill>
                <a:latin typeface="Lato"/>
              </a:rPr>
              <a:t> expression:</a:t>
            </a:r>
            <a:endParaRPr lang="zh-CN" altLang="en-US" sz="1000" dirty="0">
              <a:solidFill>
                <a:srgbClr val="404040"/>
              </a:solidFill>
              <a:latin typeface="Lato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A0273C7-A603-B14D-9141-6986070B2EAF}"/>
              </a:ext>
            </a:extLst>
          </p:cNvPr>
          <p:cNvSpPr txBox="1"/>
          <p:nvPr/>
        </p:nvSpPr>
        <p:spPr>
          <a:xfrm>
            <a:off x="4476713" y="2043955"/>
            <a:ext cx="222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2DEG(electron gas) </a:t>
            </a:r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B48E8DF-1A11-2748-A500-D98D0C1DC7FE}"/>
              </a:ext>
            </a:extLst>
          </p:cNvPr>
          <p:cNvSpPr txBox="1"/>
          <p:nvPr/>
        </p:nvSpPr>
        <p:spPr>
          <a:xfrm>
            <a:off x="6388621" y="2043955"/>
            <a:ext cx="1574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E along z</a:t>
            </a:r>
            <a:endParaRPr kumimoji="1"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C07C83B3-E220-9148-905A-8CCCCDB36F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0" y="3980522"/>
            <a:ext cx="1573540" cy="430036"/>
          </a:xfrm>
          <a:prstGeom prst="rect">
            <a:avLst/>
          </a:prstGeom>
        </p:spPr>
      </p:pic>
      <p:cxnSp>
        <p:nvCxnSpPr>
          <p:cNvPr id="28" name="曲线连接符 27">
            <a:extLst>
              <a:ext uri="{FF2B5EF4-FFF2-40B4-BE49-F238E27FC236}">
                <a16:creationId xmlns:a16="http://schemas.microsoft.com/office/drawing/2014/main" id="{6262A2C7-C19B-F54D-B0C8-C1C278914C1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15115" y="1130129"/>
            <a:ext cx="4463755" cy="2942969"/>
          </a:xfrm>
          <a:prstGeom prst="bentConnector3">
            <a:avLst>
              <a:gd name="adj1" fmla="val -412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图片 45">
            <a:extLst>
              <a:ext uri="{FF2B5EF4-FFF2-40B4-BE49-F238E27FC236}">
                <a16:creationId xmlns:a16="http://schemas.microsoft.com/office/drawing/2014/main" id="{6AD0F8CA-D134-0647-AD2A-6092010042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6793" y="2386311"/>
            <a:ext cx="3255319" cy="152157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CE538D5-E23C-3946-8E5D-401DAC78F4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06113" y="3016405"/>
            <a:ext cx="2261874" cy="1453720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3576541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557EF6D5-86DB-FC41-92F2-DD31947A1D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575"/>
          <a:stretch/>
        </p:blipFill>
        <p:spPr>
          <a:xfrm>
            <a:off x="544369" y="1708150"/>
            <a:ext cx="3556000" cy="297295"/>
          </a:xfrm>
          <a:prstGeom prst="rect">
            <a:avLst/>
          </a:prstGeom>
        </p:spPr>
      </p:pic>
      <p:sp>
        <p:nvSpPr>
          <p:cNvPr id="10" name="标题 9">
            <a:extLst>
              <a:ext uri="{FF2B5EF4-FFF2-40B4-BE49-F238E27FC236}">
                <a16:creationId xmlns:a16="http://schemas.microsoft.com/office/drawing/2014/main" id="{C281446A-D90A-AD42-9ECE-B8E5AF91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Find Symmetry</a:t>
            </a:r>
            <a:br>
              <a:rPr lang="en-US" altLang="zh-CN" dirty="0"/>
            </a:br>
            <a:r>
              <a:rPr lang="en-US" altLang="zh-CN" dirty="0"/>
              <a:t>a simple example: 3D </a:t>
            </a:r>
            <a:r>
              <a:rPr lang="en-US" altLang="zh-CN" dirty="0" err="1"/>
              <a:t>rashba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8093D56-E2AC-F64E-905C-F6D62F66DB4E}"/>
              </a:ext>
            </a:extLst>
          </p:cNvPr>
          <p:cNvSpPr/>
          <p:nvPr/>
        </p:nvSpPr>
        <p:spPr>
          <a:xfrm>
            <a:off x="471633" y="1461929"/>
            <a:ext cx="457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404040"/>
                </a:solidFill>
                <a:latin typeface="Lato"/>
              </a:rPr>
              <a:t> start from the cubic group as the set of candidates for point group symmetries:</a:t>
            </a:r>
            <a:endParaRPr lang="zh-CN" altLang="en-US" sz="1000" dirty="0">
              <a:solidFill>
                <a:srgbClr val="404040"/>
              </a:solidFill>
              <a:latin typeface="Lato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A34E842-D738-FB43-8A1B-49C1803794A0}"/>
              </a:ext>
            </a:extLst>
          </p:cNvPr>
          <p:cNvSpPr/>
          <p:nvPr/>
        </p:nvSpPr>
        <p:spPr>
          <a:xfrm>
            <a:off x="460375" y="2005445"/>
            <a:ext cx="457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404040"/>
                </a:solidFill>
                <a:latin typeface="Lato"/>
              </a:rPr>
              <a:t>we can use </a:t>
            </a:r>
            <a:r>
              <a:rPr lang="en-US" altLang="zh-CN" sz="1000" dirty="0">
                <a:solidFill>
                  <a:srgbClr val="404040"/>
                </a:solidFill>
                <a:latin typeface="Lato"/>
                <a:hlinkClick r:id="rId3" tooltip="qsymm.symmetry_finder.symmetries"/>
              </a:rPr>
              <a:t>symmetries</a:t>
            </a:r>
            <a:r>
              <a:rPr lang="en-US" altLang="zh-CN" sz="1000" dirty="0">
                <a:solidFill>
                  <a:srgbClr val="404040"/>
                </a:solidFill>
                <a:latin typeface="Lato"/>
              </a:rPr>
              <a:t> to find point group symmetries, </a:t>
            </a:r>
          </a:p>
          <a:p>
            <a:r>
              <a:rPr lang="en-US" altLang="zh-CN" sz="1000" dirty="0">
                <a:solidFill>
                  <a:srgbClr val="404040"/>
                </a:solidFill>
                <a:latin typeface="Lato"/>
              </a:rPr>
              <a:t>discrete onsite symmetries, and continuous symmetries:</a:t>
            </a:r>
            <a:endParaRPr lang="zh-CN" altLang="en-US" sz="1000" dirty="0">
              <a:solidFill>
                <a:srgbClr val="404040"/>
              </a:solidFill>
              <a:latin typeface="Lato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B5576D0-546E-6047-9B57-77303E8F9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69" y="2350087"/>
            <a:ext cx="3403600" cy="2667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6B670E5-DCA5-894A-8023-DBFAFB183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69" y="3137281"/>
            <a:ext cx="3024908" cy="710302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58AA3E54-EC92-E143-B156-F075FA294BCC}"/>
              </a:ext>
            </a:extLst>
          </p:cNvPr>
          <p:cNvSpPr/>
          <p:nvPr/>
        </p:nvSpPr>
        <p:spPr>
          <a:xfrm>
            <a:off x="471633" y="2579739"/>
            <a:ext cx="457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404040"/>
                </a:solidFill>
                <a:latin typeface="Lato"/>
              </a:rPr>
              <a:t>we have 48 symmetries, but no continuous symmetries:</a:t>
            </a:r>
            <a:endParaRPr lang="zh-CN" altLang="en-US" sz="1000" dirty="0">
              <a:solidFill>
                <a:srgbClr val="404040"/>
              </a:solidFill>
              <a:latin typeface="Lato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AE3B57A-353C-E542-9A55-EFFE3DFB5B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36" t="-1" b="26812"/>
          <a:stretch/>
        </p:blipFill>
        <p:spPr>
          <a:xfrm>
            <a:off x="587086" y="2770142"/>
            <a:ext cx="2220192" cy="213784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C655E02D-9997-714D-91AB-DDAFDF2B9D76}"/>
              </a:ext>
            </a:extLst>
          </p:cNvPr>
          <p:cNvSpPr txBox="1"/>
          <p:nvPr/>
        </p:nvSpPr>
        <p:spPr>
          <a:xfrm>
            <a:off x="471633" y="2931211"/>
            <a:ext cx="1515158" cy="2462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00">
                <a:solidFill>
                  <a:srgbClr val="404040"/>
                </a:solidFill>
                <a:latin typeface="Lato"/>
              </a:defRPr>
            </a:lvl1pPr>
          </a:lstStyle>
          <a:p>
            <a:r>
              <a:rPr lang="en-US" altLang="zh-CN" dirty="0"/>
              <a:t>All the symmetry we find </a:t>
            </a:r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AD9EF64-34CF-0F44-9F30-1FD2F6DF58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369" y="3847583"/>
            <a:ext cx="486640" cy="110102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D7F219F-3D8D-8D44-AC4B-C6A9D0D97D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009" y="3847583"/>
            <a:ext cx="482069" cy="110102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8AEBEADB-831A-634C-8A3F-40807E9564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1062" y="3846838"/>
            <a:ext cx="418266" cy="1101023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D6E622AC-92AB-4B45-ACE0-2CC611F670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6942" y="3847544"/>
            <a:ext cx="405199" cy="11006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1EF25E7E-EC08-4544-808E-F9AA727EF219}"/>
                  </a:ext>
                </a:extLst>
              </p:cNvPr>
              <p:cNvSpPr txBox="1"/>
              <p:nvPr/>
            </p:nvSpPr>
            <p:spPr>
              <a:xfrm>
                <a:off x="2267171" y="4212683"/>
                <a:ext cx="4051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{1,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𝒯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1EF25E7E-EC08-4544-808E-F9AA727EF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171" y="4212683"/>
                <a:ext cx="405199" cy="369332"/>
              </a:xfrm>
              <a:prstGeom prst="rect">
                <a:avLst/>
              </a:prstGeom>
              <a:blipFill>
                <a:blip r:embed="rId11"/>
                <a:stretch>
                  <a:fillRect r="-153125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矩形 32">
            <a:extLst>
              <a:ext uri="{FF2B5EF4-FFF2-40B4-BE49-F238E27FC236}">
                <a16:creationId xmlns:a16="http://schemas.microsoft.com/office/drawing/2014/main" id="{55023EDB-6D35-C246-A9C9-78490886F98B}"/>
              </a:ext>
            </a:extLst>
          </p:cNvPr>
          <p:cNvSpPr/>
          <p:nvPr/>
        </p:nvSpPr>
        <p:spPr>
          <a:xfrm>
            <a:off x="4816187" y="1461929"/>
            <a:ext cx="39797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404040"/>
                </a:solidFill>
                <a:latin typeface="Lato"/>
              </a:rPr>
              <a:t>We can also get a more detailed representation of these group elements:</a:t>
            </a:r>
            <a:endParaRPr lang="zh-CN" altLang="en-US" sz="1000" dirty="0">
              <a:solidFill>
                <a:srgbClr val="404040"/>
              </a:solidFill>
              <a:latin typeface="Lato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43FD0544-AB9B-0847-8C78-4834DD0165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99603" y="1692623"/>
            <a:ext cx="3772764" cy="11165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26EABC7C-6E38-6445-9B33-0188F232690D}"/>
                  </a:ext>
                </a:extLst>
              </p:cNvPr>
              <p:cNvSpPr/>
              <p:nvPr/>
            </p:nvSpPr>
            <p:spPr>
              <a:xfrm>
                <a:off x="6455902" y="2298771"/>
                <a:ext cx="4020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𝒯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26EABC7C-6E38-6445-9B33-0188F23269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5902" y="2298771"/>
                <a:ext cx="40209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矩形 35">
            <a:extLst>
              <a:ext uri="{FF2B5EF4-FFF2-40B4-BE49-F238E27FC236}">
                <a16:creationId xmlns:a16="http://schemas.microsoft.com/office/drawing/2014/main" id="{26EC40A5-CA09-0D44-B131-B2EEC9CC901D}"/>
              </a:ext>
            </a:extLst>
          </p:cNvPr>
          <p:cNvSpPr/>
          <p:nvPr/>
        </p:nvSpPr>
        <p:spPr>
          <a:xfrm>
            <a:off x="3823855" y="2888924"/>
            <a:ext cx="457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404040"/>
                </a:solidFill>
                <a:latin typeface="Lato"/>
              </a:rPr>
              <a:t>We can check that this </a:t>
            </a:r>
            <a:r>
              <a:rPr lang="en-US" altLang="zh-CN" sz="1000" b="1" dirty="0">
                <a:solidFill>
                  <a:srgbClr val="404040"/>
                </a:solidFill>
                <a:latin typeface="Lato"/>
              </a:rPr>
              <a:t>is the same as </a:t>
            </a:r>
            <a:r>
              <a:rPr lang="en-US" altLang="zh-CN" sz="1000" dirty="0">
                <a:solidFill>
                  <a:srgbClr val="404040"/>
                </a:solidFill>
                <a:latin typeface="Lato"/>
              </a:rPr>
              <a:t>the </a:t>
            </a:r>
            <a:r>
              <a:rPr lang="en-US" altLang="zh-CN" sz="1000" b="1" dirty="0">
                <a:solidFill>
                  <a:srgbClr val="404040"/>
                </a:solidFill>
                <a:latin typeface="Lato"/>
              </a:rPr>
              <a:t>full cubic group without inversion</a:t>
            </a:r>
            <a:r>
              <a:rPr lang="en-US" altLang="zh-CN" sz="1000" dirty="0">
                <a:solidFill>
                  <a:srgbClr val="404040"/>
                </a:solidFill>
                <a:latin typeface="Lato"/>
              </a:rPr>
              <a:t>, plus </a:t>
            </a:r>
            <a:r>
              <a:rPr lang="en-US" altLang="zh-CN" sz="1000" b="1" dirty="0">
                <a:solidFill>
                  <a:srgbClr val="404040"/>
                </a:solidFill>
                <a:latin typeface="Lato"/>
              </a:rPr>
              <a:t>time-reversal</a:t>
            </a:r>
            <a:endParaRPr lang="zh-CN" altLang="en-US" sz="1000" b="1" dirty="0">
              <a:solidFill>
                <a:srgbClr val="404040"/>
              </a:solidFill>
              <a:latin typeface="La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96C18D10-8246-C448-A50F-734BC58111E0}"/>
                  </a:ext>
                </a:extLst>
              </p:cNvPr>
              <p:cNvSpPr/>
              <p:nvPr/>
            </p:nvSpPr>
            <p:spPr>
              <a:xfrm>
                <a:off x="3947970" y="3296041"/>
                <a:ext cx="3491922" cy="93871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zh-CN" altLang="en-US" sz="1100" dirty="0"/>
                  <a:t>C4 = qsymm.rotation(1/4, [1, 0, 0])</a:t>
                </a:r>
                <a:r>
                  <a:rPr lang="en-US" altLang="zh-CN" sz="1100" dirty="0"/>
                  <a:t> # Z C_4 </a:t>
                </a:r>
                <a:endParaRPr lang="zh-CN" altLang="en-US" sz="1100" dirty="0"/>
              </a:p>
              <a:p>
                <a:r>
                  <a:rPr lang="zh-CN" altLang="en-US" sz="1100" dirty="0"/>
                  <a:t>C3 = qsymm.rotation(1/3, [1, 1, 1])</a:t>
                </a:r>
                <a:r>
                  <a:rPr lang="en-US" altLang="zh-CN" sz="1100" dirty="0"/>
                  <a:t> # 1 1 1 Direction : C_3</a:t>
                </a:r>
                <a:endParaRPr lang="zh-CN" altLang="en-US" sz="1100" dirty="0"/>
              </a:p>
              <a:p>
                <a:r>
                  <a:rPr lang="zh-CN" altLang="en-US" sz="1100" dirty="0"/>
                  <a:t>TR = qsymm.time_reversal(3)</a:t>
                </a:r>
                <a:r>
                  <a:rPr lang="en-US" altLang="zh-CN" sz="1100" dirty="0"/>
                  <a:t> #</a:t>
                </a:r>
                <a14:m>
                  <m:oMath xmlns:m="http://schemas.openxmlformats.org/officeDocument/2006/math">
                    <m:r>
                      <a:rPr kumimoji="1" lang="en-US" altLang="zh-CN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</m:oMath>
                </a14:m>
                <a:endParaRPr lang="zh-CN" altLang="en-US" sz="1100" dirty="0"/>
              </a:p>
              <a:p>
                <a:r>
                  <a:rPr lang="zh-CN" altLang="en-US" sz="1100" b="1" dirty="0">
                    <a:solidFill>
                      <a:schemeClr val="tx2">
                        <a:lumMod val="50000"/>
                      </a:schemeClr>
                    </a:solidFill>
                    <a:highlight>
                      <a:srgbClr val="FFFF00"/>
                    </a:highlight>
                  </a:rPr>
                  <a:t>set(sg) == qsymm.groups.generate_group({C3, C4, TR})</a:t>
                </a:r>
                <a:endParaRPr lang="en-US" altLang="zh-CN" sz="1100" b="1" dirty="0">
                  <a:solidFill>
                    <a:schemeClr val="tx2">
                      <a:lumMod val="50000"/>
                    </a:schemeClr>
                  </a:solidFill>
                  <a:highlight>
                    <a:srgbClr val="FFFF00"/>
                  </a:highlight>
                </a:endParaRPr>
              </a:p>
              <a:p>
                <a:r>
                  <a:rPr lang="en-US" altLang="zh-CN" sz="1100" dirty="0"/>
                  <a:t># same symmetry with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1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zh-CN" altLang="en-US" sz="11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100" b="0" i="1" dirty="0" smtClean="0">
                        <a:latin typeface="Cambria Math" panose="02040503050406030204" pitchFamily="18" charset="0"/>
                      </a:rPr>
                      <m:t>[111]</m:t>
                    </m:r>
                    <m:r>
                      <a:rPr lang="zh-CN" altLang="en-US" sz="11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1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1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zh-CN" altLang="en-US" sz="110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 sz="11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zh-CN" altLang="en-US" sz="11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</m:oMath>
                </a14:m>
                <a:r>
                  <a:rPr lang="en-US" altLang="zh-CN" sz="1100" dirty="0"/>
                  <a:t>}</a:t>
                </a:r>
                <a:endParaRPr lang="zh-CN" altLang="en-US" sz="1100" dirty="0"/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96C18D10-8246-C448-A50F-734BC58111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970" y="3296041"/>
                <a:ext cx="3491922" cy="938719"/>
              </a:xfrm>
              <a:prstGeom prst="rect">
                <a:avLst/>
              </a:prstGeom>
              <a:blipFill>
                <a:blip r:embed="rId14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3240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35B2B8E-A21D-6140-A5CE-74203A2E4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Find Symmetry</a:t>
            </a:r>
            <a:br>
              <a:rPr lang="en-US" altLang="zh-CN" dirty="0"/>
            </a:br>
            <a:r>
              <a:rPr lang="en-US" altLang="zh-CN" dirty="0"/>
              <a:t>a practical example:  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FD8CB69-186B-9E4F-AFFC-FECB3F4F07F3}"/>
                  </a:ext>
                </a:extLst>
              </p:cNvPr>
              <p:cNvSpPr/>
              <p:nvPr/>
            </p:nvSpPr>
            <p:spPr>
              <a:xfrm>
                <a:off x="3091727" y="364820"/>
                <a:ext cx="5693328" cy="6189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b>
                          </m:sSub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=&amp;</m:t>
                          </m:r>
                          <m:d>
                            <m:d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Sup>
                                <m:sSubSup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Sup>
                                <m:sSubSup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sSub>
                            <m:sSub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𝑣</m:t>
                          </m:r>
                          <m:sSub>
                            <m:sSub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𝑣</m:t>
                          </m:r>
                          <m:sSub>
                            <m:sSub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  <m:e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zh-CN" altLang="en-US" sz="140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ctrlPr>
                                <a:rPr lang="zh-CN" alt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CN" alt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zh-CN" altLang="en-US" sz="140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zh-CN" altLang="en-US" sz="14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zh-CN" alt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zh-CN" altLang="en-US" sz="140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sSub>
                            <m:sSubPr>
                              <m:ctrlPr>
                                <a:rPr lang="zh-CN" alt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zh-CN" alt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zh-CN" alt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zh-CN" altLang="en-US" sz="1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zh-CN" alt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zh-CN" alt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zh-CN" alt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zh-CN" alt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zh-CN" alt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zh-CN" alt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eqAr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FD8CB69-186B-9E4F-AFFC-FECB3F4F07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727" y="364820"/>
                <a:ext cx="5693328" cy="618952"/>
              </a:xfrm>
              <a:prstGeom prst="rect">
                <a:avLst/>
              </a:prstGeom>
              <a:blipFill>
                <a:blip r:embed="rId2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3CCF4C0C-83CC-AC43-BF9E-506355A7AD80}"/>
              </a:ext>
            </a:extLst>
          </p:cNvPr>
          <p:cNvSpPr txBox="1"/>
          <p:nvPr/>
        </p:nvSpPr>
        <p:spPr>
          <a:xfrm>
            <a:off x="6926298" y="704333"/>
            <a:ext cx="4459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>
                <a:solidFill>
                  <a:srgbClr val="FF0000"/>
                </a:solidFill>
              </a:rPr>
              <a:t>SOTI</a:t>
            </a:r>
            <a:endParaRPr kumimoji="1" lang="zh-CN" altLang="en-US" sz="1050" dirty="0">
              <a:solidFill>
                <a:srgbClr val="FF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8C8A7B8-8405-CE4F-93A0-6ACF08A60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16" y="1528718"/>
            <a:ext cx="4558434" cy="208606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DFC9F64-52A7-234E-A273-C1BBA838031C}"/>
              </a:ext>
            </a:extLst>
          </p:cNvPr>
          <p:cNvSpPr/>
          <p:nvPr/>
        </p:nvSpPr>
        <p:spPr>
          <a:xfrm>
            <a:off x="527916" y="3654693"/>
            <a:ext cx="4189557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chemeClr val="tx2">
                    <a:lumMod val="50000"/>
                  </a:schemeClr>
                </a:solidFill>
              </a:rPr>
              <a:t>hexagonal_group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</a:rPr>
              <a:t> = </a:t>
            </a:r>
            <a:r>
              <a:rPr lang="en-US" altLang="zh-CN" sz="1400" dirty="0" err="1">
                <a:solidFill>
                  <a:schemeClr val="tx2">
                    <a:lumMod val="50000"/>
                  </a:schemeClr>
                </a:solidFill>
              </a:rPr>
              <a:t>qsymm.groups.hexagonal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</a:rPr>
              <a:t>(dim=3)</a:t>
            </a:r>
          </a:p>
          <a:p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</a:rPr>
              <a:t>sg, cg = qsymm.symmetries(H,hexagonal_group)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B7AD3D8-D22D-D942-80A3-685DBD903616}"/>
              </a:ext>
            </a:extLst>
          </p:cNvPr>
          <p:cNvSpPr txBox="1"/>
          <p:nvPr/>
        </p:nvSpPr>
        <p:spPr>
          <a:xfrm>
            <a:off x="507523" y="4149323"/>
            <a:ext cx="3659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we find 32 operations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244CD89-D197-124E-96A2-CCB3A9F9C473}"/>
              </a:ext>
            </a:extLst>
          </p:cNvPr>
          <p:cNvSpPr txBox="1"/>
          <p:nvPr/>
        </p:nvSpPr>
        <p:spPr>
          <a:xfrm>
            <a:off x="1096435" y="4406866"/>
            <a:ext cx="3345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2">
                    <a:lumMod val="50000"/>
                  </a:schemeClr>
                </a:solidFill>
              </a:rPr>
              <a:t>Has not found C3z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2">
                    <a:lumMod val="50000"/>
                  </a:schemeClr>
                </a:solidFill>
              </a:rPr>
              <a:t>Wrong set of initial U matrix</a:t>
            </a:r>
            <a:endParaRPr kumimoji="1" lang="zh-CN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714F804-C5E1-484D-8534-36E7B85B0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4563" y="1698109"/>
            <a:ext cx="1817115" cy="110128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6732339-1231-8046-91AF-6B51F157759C}"/>
              </a:ext>
            </a:extLst>
          </p:cNvPr>
          <p:cNvSpPr txBox="1"/>
          <p:nvPr/>
        </p:nvSpPr>
        <p:spPr>
          <a:xfrm>
            <a:off x="5158676" y="1432484"/>
            <a:ext cx="15116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Find Chiral Symmetry</a:t>
            </a:r>
            <a:endParaRPr kumimoji="1" lang="zh-CN" altLang="en-US" sz="12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62207A2-36CB-4848-8069-D8CA0EFEC99E}"/>
              </a:ext>
            </a:extLst>
          </p:cNvPr>
          <p:cNvSpPr txBox="1"/>
          <p:nvPr/>
        </p:nvSpPr>
        <p:spPr>
          <a:xfrm>
            <a:off x="5395106" y="1728421"/>
            <a:ext cx="1639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same as </a:t>
            </a:r>
            <a:r>
              <a:rPr kumimoji="1" lang="en-US" altLang="zh-CN" sz="1600" dirty="0" err="1"/>
              <a:t>Pro.Zhao</a:t>
            </a:r>
            <a:endParaRPr kumimoji="1"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4B90E22-8365-FE4F-9C7D-FB893C6C7456}"/>
              </a:ext>
            </a:extLst>
          </p:cNvPr>
          <p:cNvSpPr txBox="1"/>
          <p:nvPr/>
        </p:nvSpPr>
        <p:spPr>
          <a:xfrm>
            <a:off x="5133353" y="2890918"/>
            <a:ext cx="1724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Find Inversion Symmetry</a:t>
            </a:r>
            <a:endParaRPr kumimoji="1" lang="zh-CN" altLang="en-US" sz="1200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FD8890B-4B1C-534D-AD04-0A201408E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4564" y="3140324"/>
            <a:ext cx="1886060" cy="103758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C935803B-D9A8-F74E-8F75-FFA65B375585}"/>
              </a:ext>
            </a:extLst>
          </p:cNvPr>
          <p:cNvSpPr txBox="1"/>
          <p:nvPr/>
        </p:nvSpPr>
        <p:spPr>
          <a:xfrm>
            <a:off x="7101835" y="2893158"/>
            <a:ext cx="2004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Find Time-reversal Symmetry</a:t>
            </a:r>
            <a:endParaRPr kumimoji="1" lang="zh-CN" altLang="en-US" sz="1200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F079E5FA-40AB-7C45-B200-FA9A306961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4475" y="3140324"/>
            <a:ext cx="1783270" cy="104113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2DE1F41-564C-F746-B1BF-A5DA940322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0777" y="1093615"/>
            <a:ext cx="2489200" cy="2413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4116874-2D40-6247-85B1-2AA9119D6D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7307" y="1152967"/>
            <a:ext cx="660400" cy="1397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5F3C71E-B613-0140-BB51-F7F835BBED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9276" y="1703495"/>
            <a:ext cx="1895375" cy="1106083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0B1DEC0C-E944-3E40-B8D3-EC7B352A3D62}"/>
              </a:ext>
            </a:extLst>
          </p:cNvPr>
          <p:cNvSpPr txBox="1"/>
          <p:nvPr/>
        </p:nvSpPr>
        <p:spPr>
          <a:xfrm>
            <a:off x="7123008" y="1381265"/>
            <a:ext cx="13545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Find Mx Symmetry</a:t>
            </a:r>
            <a:endParaRPr kumimoji="1" lang="zh-CN" altLang="en-US" sz="12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A5ADC51-80AC-B548-824A-7F5235D3BC51}"/>
              </a:ext>
            </a:extLst>
          </p:cNvPr>
          <p:cNvSpPr txBox="1"/>
          <p:nvPr/>
        </p:nvSpPr>
        <p:spPr>
          <a:xfrm>
            <a:off x="5985332" y="3118886"/>
            <a:ext cx="1095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minus sign</a:t>
            </a:r>
            <a:endParaRPr kumimoji="1" lang="zh-CN" altLang="en-US" sz="16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8D1BE6D-E544-2C42-8678-FAC05A69BA5B}"/>
              </a:ext>
            </a:extLst>
          </p:cNvPr>
          <p:cNvSpPr txBox="1"/>
          <p:nvPr/>
        </p:nvSpPr>
        <p:spPr>
          <a:xfrm>
            <a:off x="7954470" y="3132203"/>
            <a:ext cx="1064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minus sign</a:t>
            </a:r>
            <a:endParaRPr kumimoji="1" lang="zh-CN" altLang="en-US" sz="1600" dirty="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812B127A-217F-7746-BF43-0D3D171141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74563" y="4238718"/>
            <a:ext cx="1439478" cy="806919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0B10F2AD-29FF-C54F-80B2-FBC89A70D5B0}"/>
              </a:ext>
            </a:extLst>
          </p:cNvPr>
          <p:cNvSpPr txBox="1"/>
          <p:nvPr/>
        </p:nvSpPr>
        <p:spPr>
          <a:xfrm>
            <a:off x="5337593" y="4209326"/>
            <a:ext cx="226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Naturally, Particle-hole symmetry</a:t>
            </a:r>
            <a:endParaRPr kumimoji="1" lang="zh-CN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0C1401C6-32C4-9343-83EC-89944FFB9734}"/>
                  </a:ext>
                </a:extLst>
              </p:cNvPr>
              <p:cNvSpPr txBox="1"/>
              <p:nvPr/>
            </p:nvSpPr>
            <p:spPr>
              <a:xfrm>
                <a:off x="4516890" y="1085828"/>
                <a:ext cx="905248" cy="291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l-GR" altLang="zh-CN" sz="1200" i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kumimoji="1" lang="en-US" altLang="zh-CN" sz="1200" i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200" b="0" i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1200" b="0" i="1" dirty="0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200" b="0" i="1" dirty="0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zh-CN" sz="1200" b="0" i="1" dirty="0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1200" b="0" i="1" dirty="0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200" b="0" i="1" dirty="0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kumimoji="1" lang="en-US" altLang="zh-CN" sz="1200" b="0" i="1" dirty="0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1200" i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kumimoji="1" lang="zh-CN" altLang="en-US" sz="12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0C1401C6-32C4-9343-83EC-89944FFB9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890" y="1085828"/>
                <a:ext cx="905248" cy="29161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321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50A6CDE-87DF-7946-AEFF-B7C35A6B3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Find Symmetry</a:t>
            </a:r>
            <a:br>
              <a:rPr lang="en-US" altLang="zh-CN" dirty="0"/>
            </a:br>
            <a:r>
              <a:rPr lang="en-US" altLang="zh-CN" dirty="0"/>
              <a:t>a practical example: 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1DDF23D-3DA3-CB49-A040-2026D6743D68}"/>
                  </a:ext>
                </a:extLst>
              </p:cNvPr>
              <p:cNvSpPr/>
              <p:nvPr/>
            </p:nvSpPr>
            <p:spPr>
              <a:xfrm>
                <a:off x="3945926" y="708584"/>
                <a:ext cx="3921586" cy="324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400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zh-CN" altLang="en-US" sz="1400" i="0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panose="02040503050406030204" pitchFamily="18" charset="0"/>
                            </a:rPr>
                            <m:t>co</m:t>
                          </m:r>
                          <m:r>
                            <m:rPr>
                              <m:sty m:val="p"/>
                            </m:rPr>
                            <a:rPr lang="zh-CN" altLang="en-US" sz="1400" i="0">
                              <a:latin typeface="Cambria Math" panose="02040503050406030204" pitchFamily="18" charset="0"/>
                            </a:rPr>
                            <m:t>s</m:t>
                          </m:r>
                        </m:fName>
                        <m:e>
                          <m:d>
                            <m:d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</m:func>
                      <m:sSub>
                        <m:sSub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1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14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zh-CN" alt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si</m:t>
                          </m:r>
                          <m:r>
                            <m:rPr>
                              <m:sty m:val="p"/>
                            </m:rPr>
                            <a:rPr lang="zh-CN" altLang="en-US" sz="14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zh-CN" alt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zh-CN" alt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</m:func>
                      <m:sSub>
                        <m:sSubPr>
                          <m:ctrlPr>
                            <a:rPr lang="zh-CN" alt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zh-CN" alt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zh-CN" alt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zh-CN" alt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1DDF23D-3DA3-CB49-A040-2026D6743D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926" y="708584"/>
                <a:ext cx="3921586" cy="3247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AB1BC53D-36AE-7D46-8CB4-A57916FF4D1D}"/>
              </a:ext>
            </a:extLst>
          </p:cNvPr>
          <p:cNvSpPr txBox="1"/>
          <p:nvPr/>
        </p:nvSpPr>
        <p:spPr>
          <a:xfrm>
            <a:off x="5286402" y="963016"/>
            <a:ext cx="6190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>
                <a:solidFill>
                  <a:srgbClr val="7030A0"/>
                </a:solidFill>
              </a:rPr>
              <a:t>HODSM</a:t>
            </a:r>
            <a:endParaRPr kumimoji="1" lang="zh-CN" altLang="en-US" sz="1000" dirty="0">
              <a:solidFill>
                <a:srgbClr val="7030A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E228A27-688C-AF43-909D-068267F7A7BB}"/>
              </a:ext>
            </a:extLst>
          </p:cNvPr>
          <p:cNvSpPr txBox="1"/>
          <p:nvPr/>
        </p:nvSpPr>
        <p:spPr>
          <a:xfrm>
            <a:off x="6936064" y="955271"/>
            <a:ext cx="6783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>
                <a:solidFill>
                  <a:srgbClr val="0070C0"/>
                </a:solidFill>
              </a:rPr>
              <a:t>HONLSM</a:t>
            </a:r>
            <a:endParaRPr kumimoji="1" lang="zh-CN" altLang="en-US" sz="1000" dirty="0">
              <a:solidFill>
                <a:srgbClr val="0070C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F998DE2-D497-A24A-86E9-082DB8E3A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46" y="1759509"/>
            <a:ext cx="6201063" cy="89820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27ACF1B-38A9-8547-A6E8-D7EB20C8B6F4}"/>
              </a:ext>
            </a:extLst>
          </p:cNvPr>
          <p:cNvSpPr txBox="1"/>
          <p:nvPr/>
        </p:nvSpPr>
        <p:spPr>
          <a:xfrm>
            <a:off x="460375" y="1433946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The HODSM kp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4BDA283-66FD-1945-99D1-71161871EB23}"/>
              </a:ext>
            </a:extLst>
          </p:cNvPr>
          <p:cNvSpPr txBox="1"/>
          <p:nvPr/>
        </p:nvSpPr>
        <p:spPr>
          <a:xfrm>
            <a:off x="460375" y="2625420"/>
            <a:ext cx="3688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tx2">
                    <a:lumMod val="50000"/>
                  </a:schemeClr>
                </a:solidFill>
              </a:rPr>
              <a:t>same symmetry with the H_2D</a:t>
            </a:r>
            <a:endParaRPr kumimoji="1" lang="zh-CN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345599D-6D93-C445-B9EA-D1BAA8E5B9B1}"/>
              </a:ext>
            </a:extLst>
          </p:cNvPr>
          <p:cNvSpPr txBox="1"/>
          <p:nvPr/>
        </p:nvSpPr>
        <p:spPr>
          <a:xfrm>
            <a:off x="460375" y="2994752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The HONLSM kp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79D301E-5545-9347-8B4C-AE542B8E3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46" y="3364084"/>
            <a:ext cx="6260233" cy="88679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F9ECF53-C108-F64D-A97F-BFCFC969F08A}"/>
              </a:ext>
            </a:extLst>
          </p:cNvPr>
          <p:cNvSpPr txBox="1"/>
          <p:nvPr/>
        </p:nvSpPr>
        <p:spPr>
          <a:xfrm>
            <a:off x="460375" y="4288957"/>
            <a:ext cx="4421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kumimoji="1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altLang="zh-CN" dirty="0"/>
              <a:t>lost Chiral and Particle-hole symmetry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5197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>
            <a:extLst>
              <a:ext uri="{FF2B5EF4-FFF2-40B4-BE49-F238E27FC236}">
                <a16:creationId xmlns:a16="http://schemas.microsoft.com/office/drawing/2014/main" id="{989D8A7E-8405-E846-87A5-8FDD6AF6A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75" y="369733"/>
            <a:ext cx="8184662" cy="993775"/>
          </a:xfrm>
        </p:spPr>
        <p:txBody>
          <a:bodyPr/>
          <a:lstStyle/>
          <a:p>
            <a:r>
              <a:rPr lang="en-US" altLang="zh-CN" dirty="0"/>
              <a:t>Find Symmetry</a:t>
            </a:r>
            <a:br>
              <a:rPr lang="en-US" altLang="zh-CN" dirty="0"/>
            </a:br>
            <a:r>
              <a:rPr lang="en-US" altLang="zh-CN" dirty="0"/>
              <a:t>an advance example: 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85D057A-1AF8-A246-82CA-F60FF62B6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255" y="1214574"/>
            <a:ext cx="2489200" cy="2413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0BF3333-9CAA-6F47-8731-8D5739B3E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785" y="1273926"/>
            <a:ext cx="660400" cy="139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03CDE83-5435-C345-9A1D-A771D3F0C8B1}"/>
                  </a:ext>
                </a:extLst>
              </p:cNvPr>
              <p:cNvSpPr txBox="1"/>
              <p:nvPr/>
            </p:nvSpPr>
            <p:spPr>
              <a:xfrm>
                <a:off x="4318487" y="1159807"/>
                <a:ext cx="905248" cy="291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l-GR" altLang="zh-CN" sz="1200" i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kumimoji="1" lang="en-US" altLang="zh-CN" sz="1200" i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200" b="0" i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1200" b="0" i="1" dirty="0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200" b="0" i="1" dirty="0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zh-CN" sz="1200" b="0" i="1" dirty="0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1200" b="0" i="1" dirty="0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200" b="0" i="1" dirty="0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kumimoji="1" lang="en-US" altLang="zh-CN" sz="1200" b="0" i="1" dirty="0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1200" i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kumimoji="1" lang="zh-CN" altLang="en-US" sz="12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03CDE83-5435-C345-9A1D-A771D3F0C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487" y="1159807"/>
                <a:ext cx="905248" cy="2916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组合 29">
            <a:extLst>
              <a:ext uri="{FF2B5EF4-FFF2-40B4-BE49-F238E27FC236}">
                <a16:creationId xmlns:a16="http://schemas.microsoft.com/office/drawing/2014/main" id="{00F2FE25-C054-0342-88E0-AED8D2B15BF3}"/>
              </a:ext>
            </a:extLst>
          </p:cNvPr>
          <p:cNvGrpSpPr/>
          <p:nvPr/>
        </p:nvGrpSpPr>
        <p:grpSpPr>
          <a:xfrm>
            <a:off x="3682732" y="107805"/>
            <a:ext cx="5693328" cy="1081720"/>
            <a:chOff x="3191732" y="135212"/>
            <a:chExt cx="5693328" cy="10817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9C44925F-BE13-F141-9DC9-95969FF3C24F}"/>
                    </a:ext>
                  </a:extLst>
                </p:cNvPr>
                <p:cNvSpPr/>
                <p:nvPr/>
              </p:nvSpPr>
              <p:spPr>
                <a:xfrm>
                  <a:off x="4001809" y="708584"/>
                  <a:ext cx="3921586" cy="3247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400" smtClean="0">
                            <a:latin typeface="Cambria Math" panose="02040503050406030204" pitchFamily="18" charset="0"/>
                          </a:rPr>
                          <m:t>ℋ</m:t>
                        </m:r>
                        <m:r>
                          <a:rPr lang="zh-CN" altLang="en-US" sz="1400" i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ℋ</m:t>
                            </m:r>
                          </m:e>
                          <m: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D</m:t>
                            </m:r>
                          </m:sub>
                        </m:sSub>
                        <m:r>
                          <a:rPr lang="zh-CN" altLang="en-US" sz="1400" i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zh-CN" altLang="en-US" sz="1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400" b="0" i="0" smtClean="0">
                                <a:latin typeface="Cambria Math" panose="02040503050406030204" pitchFamily="18" charset="0"/>
                              </a:rPr>
                              <m:t>co</m:t>
                            </m:r>
                            <m:r>
                              <m:rPr>
                                <m:sty m:val="p"/>
                              </m:rP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s</m:t>
                            </m:r>
                          </m:fName>
                          <m:e>
                            <m:d>
                              <m:d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</m:e>
                        </m:func>
                        <m:sSub>
                          <m:sSubPr>
                            <m:ctrlPr>
                              <a:rPr lang="zh-CN" alt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4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zh-CN" alt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sSub>
                          <m:sSubPr>
                            <m:ctrlPr>
                              <a:rPr lang="zh-CN" alt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zh-CN" altLang="en-US" sz="1400" i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en-US" sz="1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zh-CN" altLang="en-US" sz="14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func>
                          <m:funcPr>
                            <m:ctrlPr>
                              <a:rPr lang="zh-CN" altLang="en-US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4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si</m:t>
                            </m:r>
                            <m:r>
                              <m:rPr>
                                <m:sty m:val="p"/>
                              </m:rPr>
                              <a:rPr lang="zh-CN" altLang="en-US" sz="14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fName>
                          <m:e>
                            <m:d>
                              <m:dPr>
                                <m:ctrlPr>
                                  <a:rPr lang="zh-CN" altLang="en-US" sz="1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zh-CN" altLang="en-US" sz="1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zh-CN" altLang="en-US" sz="1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</m:e>
                        </m:func>
                        <m:sSub>
                          <m:sSubPr>
                            <m:ctrlPr>
                              <a:rPr lang="zh-CN" altLang="en-US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zh-CN" altLang="en-US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zh-CN" altLang="en-US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zh-CN" altLang="en-US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9C44925F-BE13-F141-9DC9-95969FF3C2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1809" y="708584"/>
                  <a:ext cx="3921586" cy="32476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B2C1015-15E8-7B4B-BD42-F671FD04E7D4}"/>
                </a:ext>
              </a:extLst>
            </p:cNvPr>
            <p:cNvSpPr txBox="1"/>
            <p:nvPr/>
          </p:nvSpPr>
          <p:spPr>
            <a:xfrm>
              <a:off x="5342285" y="963016"/>
              <a:ext cx="61908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>
                  <a:solidFill>
                    <a:srgbClr val="7030A0"/>
                  </a:solidFill>
                </a:rPr>
                <a:t>HODSM</a:t>
              </a:r>
              <a:endParaRPr kumimoji="1" lang="zh-CN" altLang="en-US" sz="1000" dirty="0">
                <a:solidFill>
                  <a:srgbClr val="7030A0"/>
                </a:solidFill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63C1F3C-B7A8-334C-AD2E-0C06A8B598CC}"/>
                </a:ext>
              </a:extLst>
            </p:cNvPr>
            <p:cNvSpPr txBox="1"/>
            <p:nvPr/>
          </p:nvSpPr>
          <p:spPr>
            <a:xfrm>
              <a:off x="6959483" y="955271"/>
              <a:ext cx="67839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>
                  <a:solidFill>
                    <a:srgbClr val="0070C0"/>
                  </a:solidFill>
                </a:rPr>
                <a:t>HONLSM</a:t>
              </a:r>
              <a:endParaRPr kumimoji="1" lang="zh-CN" altLang="en-US" sz="1000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F5923F02-2DF3-3B4F-9AD0-194E30B9240A}"/>
                    </a:ext>
                  </a:extLst>
                </p:cNvPr>
                <p:cNvSpPr/>
                <p:nvPr/>
              </p:nvSpPr>
              <p:spPr>
                <a:xfrm>
                  <a:off x="3191732" y="135212"/>
                  <a:ext cx="5693328" cy="61895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eqArr>
                          <m:eqArrPr>
                            <m:ctrlPr>
                              <a:rPr lang="zh-CN" altLang="en-US" sz="1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ℋ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m:rPr>
                                    <m:sty m:val="p"/>
                                  </m:rP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=&amp;</m:t>
                            </m:r>
                            <m:d>
                              <m:d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bSup>
                                  <m:sSubSupPr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zh-CN" altLang="en-US" sz="1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bSup>
                                  <m:sSubSupPr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zh-CN" altLang="en-US" sz="1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zh-CN" altLang="en-US" sz="1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1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1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  <m:e>
                            <m:r>
                              <a:rPr lang="zh-CN" altLang="en-US" sz="1400" i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zh-CN" altLang="en-US" sz="140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  <m:d>
                              <m:dPr>
                                <m:ctrlPr>
                                  <a:rPr lang="zh-CN" alt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zh-CN" altLang="en-US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zh-CN" altLang="en-US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zh-CN" altLang="en-US" sz="140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 sz="140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zh-CN" altLang="en-US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zh-CN" altLang="en-US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zh-CN" altLang="en-US" sz="140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  <m:sSub>
                              <m:sSubPr>
                                <m:ctrlPr>
                                  <a:rPr lang="zh-CN" alt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zh-CN" alt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zh-CN" alt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zh-CN" altLang="en-US" sz="140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zh-CN" alt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  <m:sSub>
                              <m:sSubPr>
                                <m:ctrlPr>
                                  <a:rPr lang="zh-CN" alt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zh-CN" alt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zh-CN" alt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zh-CN" alt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zh-CN" alt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eqAr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F5923F02-2DF3-3B4F-9AD0-194E30B924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1732" y="135212"/>
                  <a:ext cx="5693328" cy="618952"/>
                </a:xfrm>
                <a:prstGeom prst="rect">
                  <a:avLst/>
                </a:prstGeom>
                <a:blipFill>
                  <a:blip r:embed="rId6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39ACE66-13F6-8F43-8CAA-B0CAF7ABCBA4}"/>
                </a:ext>
              </a:extLst>
            </p:cNvPr>
            <p:cNvSpPr txBox="1"/>
            <p:nvPr/>
          </p:nvSpPr>
          <p:spPr>
            <a:xfrm>
              <a:off x="7026303" y="474725"/>
              <a:ext cx="44595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50" dirty="0">
                  <a:solidFill>
                    <a:srgbClr val="FF0000"/>
                  </a:solidFill>
                </a:rPr>
                <a:t>SOTI</a:t>
              </a:r>
              <a:endParaRPr kumimoji="1" lang="zh-CN" altLang="en-US" sz="105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C0D6BF05-BBBE-4A45-AEA6-595BAA0EE3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210" y="1757065"/>
            <a:ext cx="3735793" cy="138398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968D83D-6DFE-B046-A13A-AAC3E4DD7F00}"/>
              </a:ext>
            </a:extLst>
          </p:cNvPr>
          <p:cNvSpPr txBox="1"/>
          <p:nvPr/>
        </p:nvSpPr>
        <p:spPr>
          <a:xfrm>
            <a:off x="179309" y="1428090"/>
            <a:ext cx="3735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tx2">
                    <a:lumMod val="50000"/>
                  </a:schemeClr>
                </a:solidFill>
              </a:rPr>
              <a:t>Generate the group elements by ourselves</a:t>
            </a:r>
            <a:endParaRPr kumimoji="1" lang="zh-CN" altLang="en-US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7AB144D-C9A8-A74D-9228-236D38792B89}"/>
              </a:ext>
            </a:extLst>
          </p:cNvPr>
          <p:cNvSpPr txBox="1"/>
          <p:nvPr/>
        </p:nvSpPr>
        <p:spPr>
          <a:xfrm>
            <a:off x="179309" y="3157425"/>
            <a:ext cx="3499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We found this kp model has no C3z symmetry as well</a:t>
            </a:r>
            <a:endParaRPr kumimoji="1" lang="zh-CN" altLang="en-US" sz="1200" dirty="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56B91E69-622B-E541-8F4B-6AAA630F1784}"/>
              </a:ext>
            </a:extLst>
          </p:cNvPr>
          <p:cNvGrpSpPr/>
          <p:nvPr/>
        </p:nvGrpSpPr>
        <p:grpSpPr>
          <a:xfrm>
            <a:off x="279210" y="3534607"/>
            <a:ext cx="3631119" cy="734578"/>
            <a:chOff x="574964" y="3439298"/>
            <a:chExt cx="3631119" cy="734578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24848323-979D-5046-A264-97801EF6A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4964" y="3449976"/>
              <a:ext cx="304800" cy="723900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48DDED48-8FD6-E94B-8458-98D96D4D6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9764" y="3449976"/>
              <a:ext cx="748862" cy="72390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5D9D766C-7C8E-2348-AEF2-814A9C32F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28626" y="3439298"/>
              <a:ext cx="457200" cy="71120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2D6176F1-DFEE-4648-9E3C-E14489D19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85826" y="3439585"/>
              <a:ext cx="821504" cy="721591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5B1712F-5ED1-D243-B590-7301719BF1A7}"/>
                </a:ext>
              </a:extLst>
            </p:cNvPr>
            <p:cNvSpPr txBox="1"/>
            <p:nvPr/>
          </p:nvSpPr>
          <p:spPr>
            <a:xfrm>
              <a:off x="2907330" y="3504167"/>
              <a:ext cx="12987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only </a:t>
              </a:r>
            </a:p>
            <a:p>
              <a:r>
                <a:rPr kumimoji="1" lang="en-US" altLang="zh-CN" dirty="0"/>
                <a:t>T P C2x(Mx)</a:t>
              </a:r>
              <a:endParaRPr kumimoji="1" lang="zh-CN" altLang="en-US" dirty="0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94DFE5C2-64FD-A14B-A38D-74C21AB6063C}"/>
              </a:ext>
            </a:extLst>
          </p:cNvPr>
          <p:cNvSpPr txBox="1"/>
          <p:nvPr/>
        </p:nvSpPr>
        <p:spPr>
          <a:xfrm flipH="1">
            <a:off x="4306455" y="1501523"/>
            <a:ext cx="3395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highlight>
                  <a:srgbClr val="FFFF00"/>
                </a:highlight>
              </a:rPr>
              <a:t>If we ignore SOTI term</a:t>
            </a:r>
            <a:r>
              <a:rPr kumimoji="1" lang="en-US" altLang="zh-CN" dirty="0"/>
              <a:t>, </a:t>
            </a:r>
          </a:p>
          <a:p>
            <a:r>
              <a:rPr kumimoji="1" lang="en-US" altLang="zh-CN" dirty="0"/>
              <a:t>we have C3z symmetry and an emergent Chiral symmetry </a:t>
            </a:r>
            <a:endParaRPr kumimoji="1"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41C3ACDE-FF24-7142-BAE1-227EC47FF1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29414" y="2408982"/>
            <a:ext cx="4335318" cy="619331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2DEB50B-CFAD-B148-9ABC-9F51C2D9C0E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29414" y="4181812"/>
            <a:ext cx="2099982" cy="97283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D2BFE9E-7ECE-2C49-911A-0DD247E1638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35127" y="3027302"/>
            <a:ext cx="2140986" cy="1154194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DF7AAF78-4E5B-4B4C-AF78-9AE38F82301E}"/>
              </a:ext>
            </a:extLst>
          </p:cNvPr>
          <p:cNvSpPr txBox="1"/>
          <p:nvPr/>
        </p:nvSpPr>
        <p:spPr>
          <a:xfrm>
            <a:off x="4967845" y="2913175"/>
            <a:ext cx="1460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use this </a:t>
            </a:r>
          </a:p>
          <a:p>
            <a:r>
              <a:rPr kumimoji="1" lang="en-US" altLang="zh-CN" sz="1400" dirty="0"/>
              <a:t>Gamma Operator</a:t>
            </a:r>
            <a:endParaRPr kumimoji="1" lang="zh-CN" altLang="en-US" sz="1400" dirty="0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D4EAA39A-07F1-7E42-810B-2FF3B327A80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29396" y="3048328"/>
            <a:ext cx="2517795" cy="14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889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76FFCFA-80F0-8D43-ABC8-045C183D8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Gen symmetry TB model</a:t>
            </a:r>
            <a:br>
              <a:rPr kumimoji="1" lang="en-US" altLang="zh-CN" dirty="0"/>
            </a:br>
            <a:r>
              <a:rPr lang="en-US" altLang="zh-CN" dirty="0"/>
              <a:t>a simple example: Graphene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BF7CB8E-0FA9-824E-A7F9-5B87E750664D}"/>
              </a:ext>
            </a:extLst>
          </p:cNvPr>
          <p:cNvSpPr/>
          <p:nvPr/>
        </p:nvSpPr>
        <p:spPr>
          <a:xfrm>
            <a:off x="460374" y="1444574"/>
            <a:ext cx="49069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404040"/>
                </a:solidFill>
                <a:latin typeface="Lato"/>
              </a:rPr>
              <a:t>Define symmetry Group: </a:t>
            </a:r>
            <a:r>
              <a:rPr lang="en-US" altLang="zh-CN" sz="1400" dirty="0"/>
              <a:t>time-reversal symmetry, sublattice (or chiral) symmetry, and threefold rotation symmetry</a:t>
            </a:r>
            <a:endParaRPr lang="zh-CN" altLang="en-US" sz="1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0FF51A7-C48D-BA4A-AC2E-279A702D0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43" y="1966310"/>
            <a:ext cx="1460500" cy="1651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9308934-B321-8E49-ABB1-E24DE4CFB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43" y="2393950"/>
            <a:ext cx="4889500" cy="3556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78AD04F-7395-6941-B2A6-C2FD3AAD7C02}"/>
              </a:ext>
            </a:extLst>
          </p:cNvPr>
          <p:cNvSpPr/>
          <p:nvPr/>
        </p:nvSpPr>
        <p:spPr>
          <a:xfrm>
            <a:off x="460374" y="2108792"/>
            <a:ext cx="49069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404040"/>
                </a:solidFill>
                <a:latin typeface="Lato"/>
              </a:rPr>
              <a:t>Define orbital:  A B 2 orbs;  </a:t>
            </a:r>
            <a:endParaRPr lang="zh-CN" altLang="en-US" sz="1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18ADF9D-21D1-E04C-A62D-77C399A85778}"/>
              </a:ext>
            </a:extLst>
          </p:cNvPr>
          <p:cNvSpPr txBox="1"/>
          <p:nvPr/>
        </p:nvSpPr>
        <p:spPr>
          <a:xfrm>
            <a:off x="3051233" y="2705150"/>
            <a:ext cx="17430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[0,1] </a:t>
            </a:r>
            <a:r>
              <a:rPr kumimoji="1" lang="zh-CN" altLang="en-US" sz="1200" dirty="0"/>
              <a:t>方向 等价于 </a:t>
            </a:r>
            <a:r>
              <a:rPr kumimoji="1" lang="en-US" altLang="zh-CN" sz="1200" dirty="0"/>
              <a:t>vector</a:t>
            </a:r>
            <a:endParaRPr kumimoji="1" lang="zh-CN" altLang="en-US" sz="1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0D63E9D-2FE0-294B-8708-3540639FDE8A}"/>
              </a:ext>
            </a:extLst>
          </p:cNvPr>
          <p:cNvSpPr txBox="1"/>
          <p:nvPr/>
        </p:nvSpPr>
        <p:spPr>
          <a:xfrm>
            <a:off x="497856" y="2716663"/>
            <a:ext cx="2996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‘A’,’B’, </a:t>
            </a:r>
            <a:r>
              <a:rPr kumimoji="1" lang="zh-CN" altLang="en-US" sz="1200" dirty="0"/>
              <a:t>等价于 </a:t>
            </a:r>
            <a:r>
              <a:rPr kumimoji="1" lang="en-US" altLang="zh-CN" sz="1200" dirty="0"/>
              <a:t>1,2 </a:t>
            </a:r>
            <a:r>
              <a:rPr kumimoji="1" lang="zh-CN" altLang="en-US" sz="1200" dirty="0"/>
              <a:t>斜对角的</a:t>
            </a:r>
            <a:r>
              <a:rPr kumimoji="1" lang="en-US" altLang="zh-CN" sz="1200" dirty="0"/>
              <a:t>hopping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C027774-B070-DA4F-9264-A4A832063C3C}"/>
              </a:ext>
            </a:extLst>
          </p:cNvPr>
          <p:cNvSpPr/>
          <p:nvPr/>
        </p:nvSpPr>
        <p:spPr>
          <a:xfrm>
            <a:off x="460374" y="2895755"/>
            <a:ext cx="49069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404040"/>
                </a:solidFill>
                <a:latin typeface="Lato"/>
              </a:rPr>
              <a:t>Gen</a:t>
            </a:r>
            <a:r>
              <a:rPr lang="zh-CN" altLang="en-US" sz="1400" dirty="0">
                <a:solidFill>
                  <a:srgbClr val="404040"/>
                </a:solidFill>
                <a:latin typeface="Lato"/>
              </a:rPr>
              <a:t> </a:t>
            </a:r>
            <a:r>
              <a:rPr lang="en-US" altLang="zh-CN" sz="1400" dirty="0">
                <a:solidFill>
                  <a:srgbClr val="404040"/>
                </a:solidFill>
                <a:latin typeface="Lato"/>
              </a:rPr>
              <a:t>TB model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87325E9-8786-B940-A276-3E13047ED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86" y="3203532"/>
            <a:ext cx="4546600" cy="3429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3E1BCE1-993C-D942-AECE-CAC605C678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486" y="3616795"/>
            <a:ext cx="3848100" cy="6477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0BDE83E-B182-FA42-AE13-75100F1747F1}"/>
              </a:ext>
            </a:extLst>
          </p:cNvPr>
          <p:cNvSpPr txBox="1"/>
          <p:nvPr/>
        </p:nvSpPr>
        <p:spPr>
          <a:xfrm>
            <a:off x="5865146" y="1444574"/>
            <a:ext cx="3148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Change it into HR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8939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888C5B0-BA1D-2047-AD6E-9DD45BE04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74" y="369733"/>
            <a:ext cx="8386039" cy="993775"/>
          </a:xfrm>
        </p:spPr>
        <p:txBody>
          <a:bodyPr/>
          <a:lstStyle/>
          <a:p>
            <a:r>
              <a:rPr kumimoji="1" lang="en-US" altLang="zh-CN" dirty="0"/>
              <a:t>Generate symmetry TB model</a:t>
            </a:r>
            <a:br>
              <a:rPr kumimoji="1" lang="en-US" altLang="zh-CN" dirty="0"/>
            </a:br>
            <a:r>
              <a:rPr lang="en-US" altLang="zh-CN" dirty="0"/>
              <a:t>an advanced example: find symmetry of Kane-Mele 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FCB1F3A8-36E9-654B-88D0-2779ECEFA9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802" y="3562927"/>
                <a:ext cx="3058403" cy="13418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zh-CN" altLang="zh-CN" sz="11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欧几里得度规</a:t>
                </a:r>
                <a:r>
                  <a:rPr kumimoji="0" lang="en-US" altLang="zh-CN" sz="11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(</a:t>
                </a:r>
                <a:r>
                  <a:rPr lang="en-US" altLang="zh-CN" sz="1100" dirty="0">
                    <a:latin typeface="Arial" panose="020B0604020202020204" pitchFamily="34" charset="0"/>
                  </a:rPr>
                  <a:t>gamma</a:t>
                </a:r>
                <a:r>
                  <a:rPr lang="zh-CN" altLang="el-GR" sz="1100" dirty="0">
                    <a:latin typeface="Arial" panose="020B0604020202020204" pitchFamily="34" charset="0"/>
                  </a:rPr>
                  <a:t>矩阵</a:t>
                </a:r>
                <a:r>
                  <a:rPr lang="zh-CN" altLang="en-US" sz="1100" dirty="0">
                    <a:latin typeface="Arial" panose="020B0604020202020204" pitchFamily="34" charset="0"/>
                  </a:rPr>
                  <a:t>稍有变化</a:t>
                </a:r>
                <a:r>
                  <a:rPr kumimoji="0" lang="en-US" altLang="zh-CN" sz="11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)</a:t>
                </a:r>
              </a:p>
              <a:p>
                <a:pPr lvl="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zh-CN" altLang="zh-CN" sz="11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下满足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0" lang="en-US" altLang="zh-CN" sz="11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l-GR" altLang="zh-CN" sz="11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l-GR" altLang="zh-CN" sz="11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US" altLang="zh-CN" sz="11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kumimoji="0" lang="en-US" altLang="zh-CN" sz="11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  <m:sSub>
                          <m:sSubPr>
                            <m:ctrlPr>
                              <a:rPr kumimoji="0" lang="el-GR" altLang="zh-CN" sz="11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l-GR" altLang="zh-CN" sz="11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kumimoji="0" lang="en-US" altLang="zh-CN" sz="11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kumimoji="0" lang="el-GR" altLang="zh-CN" sz="11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kumimoji="0" lang="el-GR" altLang="zh-CN" sz="11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l-GR" altLang="zh-CN" sz="11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kumimoji="0" lang="en-US" altLang="zh-CN" sz="11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l-GR" altLang="zh-CN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𝕀</m:t>
                    </m:r>
                  </m:oMath>
                </a14:m>
                <a:r>
                  <a:rPr kumimoji="0" lang="zh-CN" altLang="zh-CN" sz="11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10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kumimoji="0" lang="zh-CN" altLang="zh-CN" sz="11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矩阵，</a:t>
                </a:r>
                <a:endParaRPr kumimoji="0" lang="el-GR" altLang="zh-CN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lvl="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zh-CN" altLang="zh-CN" sz="11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可以构造出</a:t>
                </a:r>
                <a:endParaRPr lang="en-US" altLang="zh-CN" sz="11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l-GR" altLang="zh-CN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𝕀</m:t>
                    </m:r>
                    <m:r>
                      <a:rPr lang="en-US" altLang="zh-CN" sz="11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100" i="1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altLang="zh-CN" sz="11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100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1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100" i="1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altLang="zh-CN" sz="11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1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100" i="1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altLang="zh-CN" sz="11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sz="11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1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1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1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100" i="1">
                        <a:latin typeface="Cambria Math" panose="02040503050406030204" pitchFamily="18" charset="0"/>
                      </a:rPr>
                      <m:t>=1,2,3,4,5</m:t>
                    </m:r>
                  </m:oMath>
                </a14:m>
                <a:r>
                  <a:rPr kumimoji="0" lang="zh-CN" altLang="zh-CN" sz="11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一共独立的16个矩阵</a:t>
                </a:r>
              </a:p>
              <a:p>
                <a:pPr lvl="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zh-CN" altLang="zh-CN" sz="11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构成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1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1100" i="1">
                            <a:latin typeface="Cambria Math" panose="02040503050406030204" pitchFamily="18" charset="0"/>
                          </a:rPr>
                          <m:t>4×4</m:t>
                        </m:r>
                      </m:sub>
                    </m:sSub>
                    <m:r>
                      <a:rPr lang="en-US" altLang="zh-CN" sz="11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100" i="1">
                        <a:latin typeface="Cambria Math" panose="02040503050406030204" pitchFamily="18" charset="0"/>
                      </a:rPr>
                      <m:t>ℂ</m:t>
                    </m:r>
                    <m:r>
                      <a:rPr lang="en-US" altLang="zh-CN" sz="11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sz="1100" i="1" dirty="0">
                    <a:latin typeface="Cambria Math" panose="02040503050406030204" pitchFamily="18" charset="0"/>
                  </a:rPr>
                  <a:t> </a:t>
                </a:r>
                <a:r>
                  <a:rPr kumimoji="0" lang="zh-CN" altLang="zh-CN" sz="11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完备的基。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1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任何4x4的矩阵无论是否Hermitian都可以用唯一的复系数乘以如上矩阵展开。</a:t>
                </a:r>
              </a:p>
            </p:txBody>
          </p:sp>
        </mc:Choice>
        <mc:Fallback xmlns="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FCB1F3A8-36E9-654B-88D0-2779ECEFA9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2802" y="3562927"/>
                <a:ext cx="3058403" cy="1341842"/>
              </a:xfrm>
              <a:prstGeom prst="rect">
                <a:avLst/>
              </a:prstGeom>
              <a:blipFill>
                <a:blip r:embed="rId3"/>
                <a:stretch>
                  <a:fillRect b="-94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utoShape 2" descr="[公式]">
            <a:extLst>
              <a:ext uri="{FF2B5EF4-FFF2-40B4-BE49-F238E27FC236}">
                <a16:creationId xmlns:a16="http://schemas.microsoft.com/office/drawing/2014/main" id="{25C1E662-70AC-C148-A891-272672BC66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47900" y="-1539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3" descr="[公式]">
            <a:extLst>
              <a:ext uri="{FF2B5EF4-FFF2-40B4-BE49-F238E27FC236}">
                <a16:creationId xmlns:a16="http://schemas.microsoft.com/office/drawing/2014/main" id="{DC06E102-7588-794A-BC75-50C151067D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12493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4" descr="[公式]">
            <a:extLst>
              <a:ext uri="{FF2B5EF4-FFF2-40B4-BE49-F238E27FC236}">
                <a16:creationId xmlns:a16="http://schemas.microsoft.com/office/drawing/2014/main" id="{B291584E-81E7-0F4F-99BC-9AE9DEB49D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7700" y="-9604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5" descr="[公式]">
            <a:extLst>
              <a:ext uri="{FF2B5EF4-FFF2-40B4-BE49-F238E27FC236}">
                <a16:creationId xmlns:a16="http://schemas.microsoft.com/office/drawing/2014/main" id="{E2CD5618-4F82-624C-8E65-AFA28CB441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0900" y="-396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6" descr="[公式]">
            <a:extLst>
              <a:ext uri="{FF2B5EF4-FFF2-40B4-BE49-F238E27FC236}">
                <a16:creationId xmlns:a16="http://schemas.microsoft.com/office/drawing/2014/main" id="{A34B106C-7D94-C74F-8C84-89E3605F93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31075" y="-396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0BB9BE3-75BC-FC4C-8781-069AB04DD2F3}"/>
                  </a:ext>
                </a:extLst>
              </p:cNvPr>
              <p:cNvSpPr/>
              <p:nvPr/>
            </p:nvSpPr>
            <p:spPr>
              <a:xfrm>
                <a:off x="3492504" y="1932619"/>
                <a:ext cx="1614032" cy="1276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i="1" dirty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l-GR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l-GR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b="0" i="0" dirty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b="0" i="0" dirty="0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 dirty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l-GR" altLang="zh-CN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l-GR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m:rPr>
                            <m:sty m:val="p"/>
                          </m:rPr>
                          <a:rPr lang="el-GR" altLang="zh-CN" dirty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dirty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l-GR" altLang="zh-CN" dirty="0"/>
                  <a:t> 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i="1" dirty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l-GR" altLang="zh-CN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l-GR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lang="el-GR" altLang="zh-CN" dirty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dirty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el-GR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 dirty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l-GR" altLang="zh-CN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l-GR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m:rPr>
                            <m:sty m:val="p"/>
                          </m:rPr>
                          <a:rPr lang="el-GR" altLang="zh-CN" dirty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dirty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l-GR" altLang="zh-CN" dirty="0"/>
                  <a:t> 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0BB9BE3-75BC-FC4C-8781-069AB04DD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504" y="1932619"/>
                <a:ext cx="1614032" cy="12768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9B64806B-0408-4549-B294-4513E932721F}"/>
              </a:ext>
            </a:extLst>
          </p:cNvPr>
          <p:cNvSpPr txBox="1"/>
          <p:nvPr/>
        </p:nvSpPr>
        <p:spPr>
          <a:xfrm>
            <a:off x="534269" y="1498342"/>
            <a:ext cx="2463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Five Dirac Matrix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A36629A4-5387-BE4F-8A6A-4AB4D2C04AE9}"/>
                  </a:ext>
                </a:extLst>
              </p:cNvPr>
              <p:cNvSpPr/>
              <p:nvPr/>
            </p:nvSpPr>
            <p:spPr>
              <a:xfrm>
                <a:off x="460374" y="3275827"/>
                <a:ext cx="23673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i="1" dirty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l-GR" altLang="zh-CN" i="1" dirty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l-GR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dirty="0"/>
                        <m:t>i</m:t>
                      </m:r>
                      <m:sSub>
                        <m:sSubPr>
                          <m:ctrlPr>
                            <a:rPr lang="el-GR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i="1" dirty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l-GR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i="1" dirty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l-GR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i="1" dirty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l-GR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i="1" dirty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l-GR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dirty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dirty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A36629A4-5387-BE4F-8A6A-4AB4D2C04A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74" y="3275827"/>
                <a:ext cx="236731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31FA003A-5B39-2E46-8EA1-394AD9DF2255}"/>
              </a:ext>
            </a:extLst>
          </p:cNvPr>
          <p:cNvSpPr txBox="1"/>
          <p:nvPr/>
        </p:nvSpPr>
        <p:spPr>
          <a:xfrm>
            <a:off x="2223661" y="1499558"/>
            <a:ext cx="2680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solidFill>
                  <a:schemeClr val="tx2">
                    <a:lumMod val="50000"/>
                  </a:schemeClr>
                </a:solidFill>
              </a:rPr>
              <a:t>sympy</a:t>
            </a:r>
            <a:r>
              <a:rPr kumimoji="1" lang="en-US" altLang="zh-CN" dirty="0">
                <a:solidFill>
                  <a:schemeClr val="tx2">
                    <a:lumMod val="50000"/>
                  </a:schemeClr>
                </a:solidFill>
              </a:rPr>
              <a:t> use this notation</a:t>
            </a: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B8B6533-C292-DC4E-B439-108893F41F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4" y="1825316"/>
            <a:ext cx="2921000" cy="1422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FADFD368-DDE2-D145-A664-FF966AF9CF42}"/>
                  </a:ext>
                </a:extLst>
              </p:cNvPr>
              <p:cNvSpPr/>
              <p:nvPr/>
            </p:nvSpPr>
            <p:spPr>
              <a:xfrm>
                <a:off x="4903790" y="1356904"/>
                <a:ext cx="4288738" cy="6418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40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⟩</m:t>
                          </m:r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𝑡</m:t>
                      </m:r>
                      <m:sSubSup>
                        <m:sSubSup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⟩⟩</m:t>
                          </m:r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  <m:sup/>
                        <m:e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Sup>
                        <m:sSubSup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  <m:sup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bSup>
                      <m:sSubSup>
                        <m:sSubSup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FADFD368-DDE2-D145-A664-FF966AF9CF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790" y="1356904"/>
                <a:ext cx="4288738" cy="641842"/>
              </a:xfrm>
              <a:prstGeom prst="rect">
                <a:avLst/>
              </a:prstGeom>
              <a:blipFill>
                <a:blip r:embed="rId7"/>
                <a:stretch>
                  <a:fillRect t="-111765" b="-15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>
            <a:extLst>
              <a:ext uri="{FF2B5EF4-FFF2-40B4-BE49-F238E27FC236}">
                <a16:creationId xmlns:a16="http://schemas.microsoft.com/office/drawing/2014/main" id="{56B4A88A-1992-4941-B979-F06A55B59475}"/>
              </a:ext>
            </a:extLst>
          </p:cNvPr>
          <p:cNvSpPr/>
          <p:nvPr/>
        </p:nvSpPr>
        <p:spPr>
          <a:xfrm>
            <a:off x="5281526" y="2019547"/>
            <a:ext cx="3564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https://arxiv.org/pdf/1408.4507.pdf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F66ED516-6A3B-1445-BC41-A750EFF881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6536" y="2388879"/>
            <a:ext cx="3688214" cy="103035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70C2169-8451-8844-B800-CFE3E80CF7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5900" y="3419237"/>
            <a:ext cx="3498850" cy="126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11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Custom 5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4370</TotalTime>
  <Words>1149</Words>
  <Application>Microsoft Macintosh PowerPoint</Application>
  <PresentationFormat>全屏显示(16:9)</PresentationFormat>
  <Paragraphs>165</Paragraphs>
  <Slides>18</Slides>
  <Notes>2</Notes>
  <HiddenSlides>3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3" baseType="lpstr">
      <vt:lpstr>等线</vt:lpstr>
      <vt:lpstr>Encode Sans Normal Black</vt:lpstr>
      <vt:lpstr>Lato</vt:lpstr>
      <vt:lpstr>Open Sans</vt:lpstr>
      <vt:lpstr>Open Sans Light</vt:lpstr>
      <vt:lpstr>Uni Sans</vt:lpstr>
      <vt:lpstr>Arial</vt:lpstr>
      <vt:lpstr>Calibri</vt:lpstr>
      <vt:lpstr>Cambria Math</vt:lpstr>
      <vt:lpstr>Edwardian Script ITC</vt:lpstr>
      <vt:lpstr>Lucida Grande</vt:lpstr>
      <vt:lpstr>Times</vt:lpstr>
      <vt:lpstr>Times New Roman</vt:lpstr>
      <vt:lpstr>Office Theme</vt:lpstr>
      <vt:lpstr>1_Custom Design</vt:lpstr>
      <vt:lpstr>Qsymm</vt:lpstr>
      <vt:lpstr>Qsymm · Introduction </vt:lpstr>
      <vt:lpstr>Define a model by a symbol like string</vt:lpstr>
      <vt:lpstr>Find Symmetry a simple example: 3D rashba </vt:lpstr>
      <vt:lpstr>Find Symmetry a practical example:  </vt:lpstr>
      <vt:lpstr>Find Symmetry a practical example: </vt:lpstr>
      <vt:lpstr>Find Symmetry an advance example: </vt:lpstr>
      <vt:lpstr>Gen symmetry TB model a simple example: Graphene</vt:lpstr>
      <vt:lpstr>Generate symmetry TB model an advanced example: find symmetry of Kane-Mele </vt:lpstr>
      <vt:lpstr>PowerPoint 演示文稿</vt:lpstr>
      <vt:lpstr>Generate symmetry TB model an advanced example: find symmetry of Kane-Mele </vt:lpstr>
      <vt:lpstr>Generate symmetry TB model an advanced example: Kane-Mele</vt:lpstr>
      <vt:lpstr>Gen kp example: Bi2Te3 </vt:lpstr>
      <vt:lpstr>Gen kp example: BHZ</vt:lpstr>
      <vt:lpstr>Gen kp example: 3DTI</vt:lpstr>
      <vt:lpstr>Gen kp example: SnTe</vt:lpstr>
      <vt:lpstr>Gen kp Continues group , for further exploration</vt:lpstr>
      <vt:lpstr>HINT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parkman auex</cp:lastModifiedBy>
  <cp:revision>95</cp:revision>
  <dcterms:created xsi:type="dcterms:W3CDTF">2014-10-14T00:51:43Z</dcterms:created>
  <dcterms:modified xsi:type="dcterms:W3CDTF">2021-06-28T11:05:50Z</dcterms:modified>
</cp:coreProperties>
</file>